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2"/>
  </p:sldMasterIdLst>
  <p:notesMasterIdLst>
    <p:notesMasterId r:id="rId27"/>
  </p:notesMasterIdLst>
  <p:sldIdLst>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8" r:id="rId19"/>
    <p:sldId id="279" r:id="rId20"/>
    <p:sldId id="280" r:id="rId21"/>
    <p:sldId id="273" r:id="rId22"/>
    <p:sldId id="274" r:id="rId23"/>
    <p:sldId id="275" r:id="rId24"/>
    <p:sldId id="276" r:id="rId25"/>
    <p:sldId id="27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45525" autoAdjust="0"/>
  </p:normalViewPr>
  <p:slideViewPr>
    <p:cSldViewPr>
      <p:cViewPr varScale="1">
        <p:scale>
          <a:sx n="82" d="100"/>
          <a:sy n="82" d="100"/>
        </p:scale>
        <p:origin x="282"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A90B2E-34C5-4001-8DD0-DD59B4864EC2}" type="datetimeFigureOut">
              <a:rPr lang="en-US" smtClean="0"/>
              <a:t>21-Dec-16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2EE607-FC2B-4A90-B5A7-A1B877402938}" type="slidenum">
              <a:rPr lang="en-US" smtClean="0"/>
              <a:t>‹#›</a:t>
            </a:fld>
            <a:endParaRPr lang="en-US"/>
          </a:p>
        </p:txBody>
      </p:sp>
    </p:spTree>
    <p:extLst>
      <p:ext uri="{BB962C8B-B14F-4D97-AF65-F5344CB8AC3E}">
        <p14:creationId xmlns:p14="http://schemas.microsoft.com/office/powerpoint/2010/main" val="39744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32500" lnSpcReduction="20000"/>
          </a:bodyPr>
          <a:lstStyle/>
          <a:p>
            <a:r>
              <a:rPr lang="en-US" sz="1400" b="1" i="0" dirty="0" smtClean="0"/>
              <a:t>Half-circle picture with accent</a:t>
            </a:r>
            <a:r>
              <a:rPr lang="en-US" sz="1400" b="1" i="0" baseline="0" dirty="0" smtClean="0"/>
              <a:t> arcs</a:t>
            </a:r>
            <a:endParaRPr lang="en-US" sz="1400" b="1" i="0" dirty="0" smtClean="0"/>
          </a:p>
          <a:p>
            <a:r>
              <a:rPr lang="en-US" sz="1400" dirty="0" smtClean="0"/>
              <a:t>(Basic)</a:t>
            </a:r>
          </a:p>
          <a:p>
            <a:endParaRPr lang="en-US" sz="1200" dirty="0" smtClean="0"/>
          </a:p>
          <a:p>
            <a:endParaRPr lang="en-US" sz="1200" dirty="0" smtClean="0"/>
          </a:p>
          <a:p>
            <a:r>
              <a:rPr lang="en-US" sz="1200" dirty="0" smtClean="0"/>
              <a:t>To reproduce the shape effects on this slide, do the following:</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Slides</a:t>
            </a:r>
            <a:r>
              <a:rPr lang="en-US" sz="1200" baseline="0" dirty="0" smtClean="0"/>
              <a:t> group, click </a:t>
            </a:r>
            <a:r>
              <a:rPr lang="en-US" sz="1200" b="1" baseline="0" dirty="0" smtClean="0"/>
              <a:t>Layout</a:t>
            </a:r>
            <a:r>
              <a:rPr lang="en-US" sz="1200" b="0" baseline="0" dirty="0" smtClean="0"/>
              <a:t>,</a:t>
            </a:r>
            <a:r>
              <a:rPr lang="en-US" sz="1200" baseline="0" dirty="0" smtClean="0"/>
              <a:t> and then click </a:t>
            </a:r>
            <a:r>
              <a:rPr lang="en-US" sz="1200" b="1" baseline="0" dirty="0" smtClean="0"/>
              <a:t>Blank</a:t>
            </a:r>
            <a:r>
              <a:rPr lang="en-US" sz="1200" baseline="0" dirty="0" smtClean="0"/>
              <a:t>. </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Basic Shapes</a:t>
            </a:r>
            <a:r>
              <a:rPr lang="en-US" sz="1200" baseline="0" dirty="0" smtClean="0"/>
              <a:t>, click </a:t>
            </a:r>
            <a:r>
              <a:rPr lang="en-US" sz="1200" b="1" baseline="0" dirty="0" smtClean="0"/>
              <a:t>Arc </a:t>
            </a:r>
            <a:r>
              <a:rPr lang="en-US" sz="1200" b="0" baseline="0" dirty="0" smtClean="0"/>
              <a:t>(third row, 12</a:t>
            </a:r>
            <a:r>
              <a:rPr lang="en-US" sz="1200" b="0" baseline="30000" dirty="0" smtClean="0"/>
              <a:t>th</a:t>
            </a:r>
            <a:r>
              <a:rPr lang="en-US" sz="1200" b="0" baseline="0" dirty="0" smtClean="0"/>
              <a:t> option from the left)</a:t>
            </a:r>
            <a:r>
              <a:rPr lang="en-US" sz="1200" baseline="0" dirty="0" smtClean="0"/>
              <a:t>. On the slide, drag to draw an arc.</a:t>
            </a:r>
          </a:p>
          <a:p>
            <a:pPr marL="228600" indent="-228600">
              <a:buFont typeface="+mj-lt"/>
              <a:buAutoNum type="arabicPeriod"/>
            </a:pPr>
            <a:r>
              <a:rPr lang="en-US" sz="1200" baseline="0" dirty="0" smtClean="0"/>
              <a:t>Select the arc. Under </a:t>
            </a:r>
            <a:r>
              <a:rPr lang="en-US" sz="1200" b="1" baseline="0" dirty="0" smtClean="0"/>
              <a:t>Drawing 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Shape Height </a:t>
            </a:r>
            <a:r>
              <a:rPr lang="en-US" sz="1200" baseline="0" dirty="0" smtClean="0"/>
              <a:t>box, enter </a:t>
            </a:r>
            <a:r>
              <a:rPr lang="en-US" sz="1200" b="1" baseline="0" dirty="0" smtClean="0"/>
              <a:t>7.5”</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Shape Width </a:t>
            </a:r>
            <a:r>
              <a:rPr lang="en-US" sz="1200" baseline="0" dirty="0" smtClean="0"/>
              <a:t>box, enter </a:t>
            </a:r>
            <a:r>
              <a:rPr lang="en-US" sz="1200" b="1" baseline="0" dirty="0" smtClean="0"/>
              <a:t>7.5”</a:t>
            </a:r>
            <a:r>
              <a:rPr lang="en-US" sz="1200" baseline="0" dirty="0" smtClean="0"/>
              <a:t>.</a:t>
            </a:r>
          </a:p>
          <a:p>
            <a:pPr marL="228600" indent="-228600">
              <a:buFont typeface="+mj-lt"/>
              <a:buAutoNum type="arabicPeriod"/>
            </a:pPr>
            <a:r>
              <a:rPr lang="en-US" sz="1200" baseline="0" dirty="0" smtClean="0"/>
              <a:t>Drag the right yellow diamond adjustment handle to the bottom of the slide to create a half-circle. </a:t>
            </a:r>
          </a:p>
          <a:p>
            <a:pPr marL="228600" indent="-228600">
              <a:buFont typeface="+mj-lt"/>
              <a:buAutoNum type="arabicPeriod"/>
            </a:pPr>
            <a:r>
              <a:rPr lang="en-US" sz="1200" baseline="0" dirty="0" smtClean="0"/>
              <a:t>Under </a:t>
            </a:r>
            <a:r>
              <a:rPr lang="en-US" sz="1200" b="1" baseline="0" dirty="0" smtClean="0"/>
              <a:t>Drawing Tools</a:t>
            </a:r>
            <a:r>
              <a:rPr lang="en-US" sz="1200" baseline="0" dirty="0" smtClean="0"/>
              <a:t>, on the </a:t>
            </a:r>
            <a:r>
              <a:rPr lang="en-US" sz="1200" b="1" baseline="0" dirty="0" smtClean="0"/>
              <a:t>Format</a:t>
            </a:r>
            <a:r>
              <a:rPr lang="en-US" sz="1200" baseline="0" dirty="0" smtClean="0"/>
              <a:t> tab, in the bottom right corner of the </a:t>
            </a:r>
            <a:r>
              <a:rPr lang="en-US" sz="1200" b="1" baseline="0" dirty="0" smtClean="0"/>
              <a:t>Shape Styles </a:t>
            </a:r>
            <a:r>
              <a:rPr lang="en-US" sz="1200" baseline="0" dirty="0" smtClean="0"/>
              <a:t>group, click the </a:t>
            </a:r>
            <a:r>
              <a:rPr lang="en-US" sz="1200" b="1" baseline="0" dirty="0" smtClean="0"/>
              <a:t>Format Shape </a:t>
            </a:r>
            <a:r>
              <a:rPr lang="en-US" sz="1200" baseline="0" dirty="0" smtClean="0"/>
              <a:t>dialog box launcher. In the </a:t>
            </a:r>
            <a:r>
              <a:rPr lang="en-US" sz="1200" b="1" baseline="0" dirty="0" smtClean="0"/>
              <a:t>Format Shape </a:t>
            </a:r>
            <a:r>
              <a:rPr lang="en-US" sz="1200" baseline="0" dirty="0" smtClean="0"/>
              <a:t>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select </a:t>
            </a:r>
            <a:r>
              <a:rPr lang="en-US" sz="1200" b="1" baseline="0" dirty="0" smtClean="0"/>
              <a:t>Picture</a:t>
            </a:r>
            <a:r>
              <a:rPr lang="en-US" sz="1200" baseline="0" dirty="0" smtClean="0"/>
              <a:t> </a:t>
            </a:r>
            <a:r>
              <a:rPr lang="en-US" sz="1200" b="1" baseline="0" dirty="0" smtClean="0"/>
              <a:t>or texture fill</a:t>
            </a:r>
            <a:r>
              <a:rPr lang="en-US" sz="1200" baseline="0" dirty="0" smtClean="0"/>
              <a:t>, and then under </a:t>
            </a:r>
            <a:r>
              <a:rPr lang="en-US" sz="1200" b="1" baseline="0" dirty="0" smtClean="0"/>
              <a:t>Insert from</a:t>
            </a:r>
            <a:r>
              <a:rPr lang="en-US" sz="1200" baseline="0" dirty="0" smtClean="0"/>
              <a:t>, click </a:t>
            </a:r>
            <a:r>
              <a:rPr lang="en-US" sz="1200" b="1" baseline="0" dirty="0" smtClean="0"/>
              <a:t>File</a:t>
            </a:r>
            <a:r>
              <a:rPr lang="en-US" sz="1200" baseline="0" dirty="0" smtClean="0"/>
              <a:t>. </a:t>
            </a:r>
          </a:p>
          <a:p>
            <a:pPr marL="228600" indent="-228600">
              <a:buFont typeface="+mj-lt"/>
              <a:buAutoNum type="arabicPeriod"/>
            </a:pPr>
            <a:r>
              <a:rPr lang="en-US" sz="1200" baseline="0" dirty="0" smtClean="0"/>
              <a:t>In the </a:t>
            </a:r>
            <a:r>
              <a:rPr lang="en-US" sz="1200" b="1" baseline="0" dirty="0" smtClean="0"/>
              <a:t>Insert Picture</a:t>
            </a:r>
            <a:r>
              <a:rPr lang="en-US" sz="1200" baseline="0" dirty="0" smtClean="0"/>
              <a:t> dialog box, select a picture, and then click </a:t>
            </a:r>
            <a:r>
              <a:rPr lang="en-US" sz="1200" b="1" baseline="0" dirty="0" smtClean="0"/>
              <a:t>Insert</a:t>
            </a:r>
            <a:r>
              <a:rPr lang="en-US" sz="1200" baseline="0" dirty="0" smtClean="0"/>
              <a:t>.  </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in the </a:t>
            </a:r>
            <a:r>
              <a:rPr lang="en-US" sz="1200" b="1" baseline="0" dirty="0" smtClean="0"/>
              <a:t>Fill</a:t>
            </a:r>
            <a:r>
              <a:rPr lang="en-US" sz="1200" baseline="0" dirty="0" smtClean="0"/>
              <a:t> pane, under </a:t>
            </a:r>
            <a:r>
              <a:rPr lang="en-US" sz="1200" b="1" baseline="0" dirty="0" smtClean="0"/>
              <a:t>Insert from</a:t>
            </a:r>
            <a:r>
              <a:rPr lang="en-US" sz="1200" baseline="0" dirty="0" smtClean="0"/>
              <a:t>, select </a:t>
            </a:r>
            <a:r>
              <a:rPr lang="en-US" sz="1200" b="1" baseline="0" dirty="0" smtClean="0"/>
              <a:t>Tile picture as texture</a:t>
            </a:r>
            <a:r>
              <a:rPr lang="en-US" sz="1200" baseline="0" dirty="0" smtClean="0"/>
              <a:t>. </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Line Color </a:t>
            </a:r>
            <a:r>
              <a:rPr lang="en-US" sz="1200" baseline="0" dirty="0" smtClean="0"/>
              <a:t>in the left pane, and then select </a:t>
            </a:r>
            <a:r>
              <a:rPr lang="en-US" sz="1200" b="1" baseline="0" dirty="0" smtClean="0"/>
              <a:t>No line </a:t>
            </a:r>
            <a:r>
              <a:rPr lang="en-US" sz="1200" baseline="0" dirty="0" smtClean="0"/>
              <a:t>in the </a:t>
            </a:r>
            <a:r>
              <a:rPr lang="en-US" sz="1200" b="1" baseline="0" dirty="0" smtClean="0"/>
              <a:t>Line Color </a:t>
            </a:r>
            <a:r>
              <a:rPr lang="en-US" sz="1200" baseline="0" dirty="0" smtClean="0"/>
              <a:t>pane. </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Shadow</a:t>
            </a:r>
            <a:r>
              <a:rPr lang="en-US" sz="1200" baseline="0" dirty="0" smtClean="0"/>
              <a:t> in the left pane, and then do the following in the </a:t>
            </a:r>
            <a:r>
              <a:rPr lang="en-US" sz="1200" b="1" baseline="0" dirty="0" smtClean="0"/>
              <a:t>Shadow</a:t>
            </a:r>
            <a:r>
              <a:rPr lang="en-US" sz="1200" baseline="0" dirty="0" smtClean="0"/>
              <a:t> pane: </a:t>
            </a:r>
          </a:p>
          <a:p>
            <a:pPr marL="685800" lvl="1" indent="-228600">
              <a:buFont typeface="Arial" pitchFamily="34" charset="0"/>
              <a:buChar char="•"/>
            </a:pPr>
            <a:r>
              <a:rPr lang="en-US" sz="1200" baseline="0" dirty="0" smtClean="0"/>
              <a:t>Click the button next to </a:t>
            </a:r>
            <a:r>
              <a:rPr lang="en-US" sz="1200" b="1" baseline="0" dirty="0" smtClean="0"/>
              <a:t>Presets</a:t>
            </a:r>
            <a:r>
              <a:rPr lang="en-US" sz="1200" baseline="0" dirty="0" smtClean="0"/>
              <a:t>, and then under </a:t>
            </a:r>
            <a:r>
              <a:rPr lang="en-US" sz="1200" b="1" baseline="0" dirty="0" smtClean="0"/>
              <a:t>Inner</a:t>
            </a:r>
            <a:r>
              <a:rPr lang="en-US" sz="1200" baseline="0" dirty="0" smtClean="0"/>
              <a:t> click </a:t>
            </a:r>
            <a:r>
              <a:rPr lang="en-US" sz="1200" b="1" dirty="0" smtClean="0"/>
              <a:t>Inside Diagonal Top Right </a:t>
            </a:r>
            <a:r>
              <a:rPr lang="en-US" sz="1200" dirty="0" smtClean="0"/>
              <a:t>(first row, third option from the left).</a:t>
            </a:r>
          </a:p>
          <a:p>
            <a:pPr marL="685800" lvl="1" indent="-228600">
              <a:buFont typeface="Arial" pitchFamily="34" charset="0"/>
              <a:buChar char="•"/>
            </a:pPr>
            <a:r>
              <a:rPr lang="en-US" sz="1200" baseline="0" dirty="0" smtClean="0"/>
              <a:t>In the </a:t>
            </a:r>
            <a:r>
              <a:rPr lang="en-US" sz="1200" b="1" baseline="0" dirty="0" smtClean="0"/>
              <a:t>Transparency</a:t>
            </a:r>
            <a:r>
              <a:rPr lang="en-US" sz="1200" baseline="0" dirty="0" smtClean="0"/>
              <a:t> box, enter </a:t>
            </a:r>
            <a:r>
              <a:rPr lang="en-US" sz="1200" b="1" baseline="0" dirty="0" smtClean="0"/>
              <a:t>70%</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Blur</a:t>
            </a:r>
            <a:r>
              <a:rPr lang="en-US" sz="1200" baseline="0" dirty="0" smtClean="0"/>
              <a:t> box, enter </a:t>
            </a:r>
            <a:r>
              <a:rPr lang="en-US" sz="1200" b="1" baseline="0" dirty="0" smtClean="0"/>
              <a:t>20 pt</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Distance</a:t>
            </a:r>
            <a:r>
              <a:rPr lang="en-US" sz="1200" baseline="0" dirty="0" smtClean="0"/>
              <a:t> box, enter </a:t>
            </a:r>
            <a:r>
              <a:rPr lang="en-US" sz="1200" b="1" baseline="0" dirty="0" smtClean="0"/>
              <a:t>20 pt</a:t>
            </a:r>
            <a:r>
              <a:rPr lang="en-US" sz="1200" baseline="0" dirty="0" smtClean="0"/>
              <a:t>. </a:t>
            </a:r>
          </a:p>
          <a:p>
            <a:pPr marL="228600" indent="-228600">
              <a:buFont typeface="+mj-lt"/>
              <a:buAutoNum type="arabicPeriod"/>
            </a:pPr>
            <a:r>
              <a:rPr lang="en-US" sz="1200" baseline="0" dirty="0" smtClean="0"/>
              <a:t>Drag the half-circle to the left </a:t>
            </a:r>
            <a:r>
              <a:rPr lang="en-US" sz="1200" b="0" baseline="0" dirty="0" smtClean="0"/>
              <a:t>until the two middle yellow adjustment diamonds are lined up with the left edge of the slide</a:t>
            </a:r>
            <a:r>
              <a:rPr lang="en-US" sz="1200" baseline="0" dirty="0" smtClean="0"/>
              <a:t>.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a:t>
            </a:r>
          </a:p>
          <a:p>
            <a:pPr marL="685800" lvl="1" indent="-228600">
              <a:buFont typeface="+mj-lt"/>
              <a:buAutoNum type="arabicPeriod"/>
            </a:pPr>
            <a:r>
              <a:rPr lang="en-US" sz="1200" baseline="0" dirty="0" smtClean="0"/>
              <a:t>Click </a:t>
            </a:r>
            <a:r>
              <a:rPr lang="en-US" sz="1200" b="1" baseline="0" dirty="0" smtClean="0"/>
              <a:t>Align to Slide</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Align Middle</a:t>
            </a:r>
            <a:r>
              <a:rPr lang="en-US" sz="1200" baseline="0" dirty="0" smtClean="0"/>
              <a:t>. </a:t>
            </a:r>
          </a:p>
          <a:p>
            <a:pPr marL="228600" indent="-228600">
              <a:buFont typeface="+mj-lt"/>
              <a:buAutoNum type="arabicPeriod"/>
            </a:pPr>
            <a:r>
              <a:rPr lang="en-US" sz="1200" baseline="0" dirty="0" smtClean="0"/>
              <a:t>Select the arc. 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Copy</a:t>
            </a:r>
            <a:r>
              <a:rPr lang="en-US" sz="1200" baseline="0" dirty="0" smtClean="0"/>
              <a:t>, and then click </a:t>
            </a:r>
            <a:r>
              <a:rPr lang="en-US" sz="1200" b="1" baseline="0" dirty="0" smtClean="0"/>
              <a:t>Duplicate</a:t>
            </a:r>
            <a:r>
              <a:rPr lang="en-US" sz="1200" baseline="0" dirty="0" smtClean="0"/>
              <a:t>. </a:t>
            </a:r>
          </a:p>
          <a:p>
            <a:pPr marL="228600" indent="-228600">
              <a:buFont typeface="+mj-lt"/>
              <a:buAutoNum type="arabicPeriod"/>
            </a:pPr>
            <a:r>
              <a:rPr lang="en-US" sz="1200" baseline="0" dirty="0" smtClean="0"/>
              <a:t>Select the second arc. Under </a:t>
            </a:r>
            <a:r>
              <a:rPr lang="en-US" sz="1200" b="1" baseline="0" dirty="0" smtClean="0"/>
              <a:t>Drawing 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Shape Height </a:t>
            </a:r>
            <a:r>
              <a:rPr lang="en-US" sz="1200" baseline="0" dirty="0" smtClean="0"/>
              <a:t>box, enter </a:t>
            </a:r>
            <a:r>
              <a:rPr lang="en-US" sz="1200" b="1" baseline="0" dirty="0" smtClean="0"/>
              <a:t>6.79”</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Shape Width </a:t>
            </a:r>
            <a:r>
              <a:rPr lang="en-US" sz="1200" baseline="0" dirty="0" smtClean="0"/>
              <a:t>box, enter </a:t>
            </a:r>
            <a:r>
              <a:rPr lang="en-US" sz="1200" b="1" baseline="0" dirty="0" smtClean="0"/>
              <a:t>10.03”</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 Shape </a:t>
            </a:r>
            <a:r>
              <a:rPr lang="en-US" sz="1200" baseline="0" dirty="0" smtClean="0"/>
              <a:t>dialog box launcher. In the </a:t>
            </a:r>
            <a:r>
              <a:rPr lang="en-US" sz="1200" b="1" baseline="0" dirty="0" smtClean="0"/>
              <a:t>Format Picture </a:t>
            </a:r>
            <a:r>
              <a:rPr lang="en-US" sz="1200" baseline="0" dirty="0" smtClean="0"/>
              <a:t>dialog box, click </a:t>
            </a:r>
            <a:r>
              <a:rPr lang="en-US" sz="1200" b="1" baseline="0" dirty="0" smtClean="0"/>
              <a:t>Fill </a:t>
            </a:r>
            <a:r>
              <a:rPr lang="en-US" sz="1200" baseline="0" dirty="0" smtClean="0"/>
              <a:t>in the left pane, and then in the </a:t>
            </a:r>
            <a:r>
              <a:rPr lang="en-US" sz="1200" b="1" baseline="0" dirty="0" smtClean="0"/>
              <a:t>Fill</a:t>
            </a:r>
            <a:r>
              <a:rPr lang="en-US" sz="1200" baseline="0" dirty="0" smtClean="0"/>
              <a:t> pane, select </a:t>
            </a:r>
            <a:r>
              <a:rPr lang="en-US" sz="1200" b="1" baseline="0" dirty="0" smtClean="0"/>
              <a:t>No fill</a:t>
            </a:r>
            <a:r>
              <a:rPr lang="en-US" sz="1200" baseline="0" dirty="0" smtClean="0"/>
              <a:t>. </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Line Color </a:t>
            </a:r>
            <a:r>
              <a:rPr lang="en-US" sz="1200" baseline="0" dirty="0" smtClean="0"/>
              <a:t>in the left pane. In the </a:t>
            </a:r>
            <a:r>
              <a:rPr lang="en-US" sz="1200" b="1" baseline="0" dirty="0" smtClean="0"/>
              <a:t>Line Color </a:t>
            </a:r>
            <a:r>
              <a:rPr lang="en-US" sz="1200" baseline="0" dirty="0" smtClean="0"/>
              <a:t>pane, select </a:t>
            </a:r>
            <a:r>
              <a:rPr lang="en-US" sz="1200" b="1" baseline="0" dirty="0" smtClean="0"/>
              <a:t>Solid line </a:t>
            </a:r>
            <a:r>
              <a:rPr lang="en-US" sz="1200" baseline="0" dirty="0" smtClean="0"/>
              <a:t>and then do the following:</a:t>
            </a:r>
          </a:p>
          <a:p>
            <a:pPr marL="685800" lvl="1" indent="-228600">
              <a:buFont typeface="Arial" pitchFamily="34" charset="0"/>
              <a:buChar char="•"/>
            </a:pPr>
            <a:r>
              <a:rPr lang="en-US" sz="1200" baseline="0" dirty="0" smtClean="0"/>
              <a:t>Click the button next to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White, Background 1 </a:t>
            </a:r>
            <a:r>
              <a:rPr lang="en-US" sz="1200" baseline="0" dirty="0" smtClean="0"/>
              <a:t>(first row, first option from the left).</a:t>
            </a:r>
          </a:p>
          <a:p>
            <a:pPr marL="685800" lvl="1" indent="-228600">
              <a:buFont typeface="Arial" pitchFamily="34" charset="0"/>
              <a:buChar char="•"/>
            </a:pPr>
            <a:r>
              <a:rPr lang="en-US" sz="1200" baseline="0" dirty="0" smtClean="0"/>
              <a:t>In the </a:t>
            </a:r>
            <a:r>
              <a:rPr lang="en-US" sz="1200" b="1" baseline="0" dirty="0" smtClean="0"/>
              <a:t>Transparency</a:t>
            </a:r>
            <a:r>
              <a:rPr lang="en-US" sz="1200" baseline="0" dirty="0" smtClean="0"/>
              <a:t> box, enter </a:t>
            </a:r>
            <a:r>
              <a:rPr lang="en-US" sz="1200" b="1" baseline="0" dirty="0" smtClean="0"/>
              <a:t>50%</a:t>
            </a:r>
            <a:r>
              <a:rPr lang="en-US" sz="1200" baseline="0" dirty="0" smtClean="0"/>
              <a:t>.</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Line Style</a:t>
            </a:r>
            <a:r>
              <a:rPr lang="en-US" sz="1200" b="0" baseline="0" dirty="0" smtClean="0"/>
              <a:t> in the left pane. In the </a:t>
            </a:r>
            <a:r>
              <a:rPr lang="en-US" sz="1200" b="1" baseline="0" dirty="0" smtClean="0"/>
              <a:t>Line Style </a:t>
            </a:r>
            <a:r>
              <a:rPr lang="en-US" sz="1200" b="0" baseline="0" dirty="0" smtClean="0"/>
              <a:t>pane, in the </a:t>
            </a:r>
            <a:r>
              <a:rPr lang="en-US" sz="1200" b="1" baseline="0" dirty="0" smtClean="0"/>
              <a:t>Width</a:t>
            </a:r>
            <a:r>
              <a:rPr lang="en-US" sz="1200" b="0" baseline="0" dirty="0" smtClean="0"/>
              <a:t> box, enter </a:t>
            </a:r>
            <a:r>
              <a:rPr lang="en-US" sz="1200" b="1" baseline="0" dirty="0" smtClean="0"/>
              <a:t>1.5 pt</a:t>
            </a:r>
            <a:r>
              <a:rPr lang="en-US" sz="1200" b="0" baseline="0" dirty="0" smtClean="0"/>
              <a:t>.</a:t>
            </a:r>
          </a:p>
          <a:p>
            <a:pPr marL="228600" indent="-228600">
              <a:buFont typeface="+mj-lt"/>
              <a:buAutoNum type="arabicPeriod"/>
            </a:pPr>
            <a:r>
              <a:rPr lang="en-US" sz="1200" b="0" baseline="0" dirty="0" smtClean="0"/>
              <a:t>Drag the second arc left on the slide until the two middle yellow adjustment diamonds are lined up with the left edge of the slide.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a:t>
            </a:r>
          </a:p>
          <a:p>
            <a:pPr marL="685800" lvl="1" indent="-228600">
              <a:buFont typeface="+mj-lt"/>
              <a:buAutoNum type="arabicPeriod"/>
            </a:pPr>
            <a:r>
              <a:rPr lang="en-US" sz="1200" baseline="0" dirty="0" smtClean="0"/>
              <a:t>Click </a:t>
            </a:r>
            <a:r>
              <a:rPr lang="en-US" sz="1200" b="1" baseline="0" dirty="0" smtClean="0"/>
              <a:t>Align to Slide</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Align Middle</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second arc. 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Copy</a:t>
            </a:r>
            <a:r>
              <a:rPr lang="en-US" sz="1200" b="0" baseline="0" dirty="0" smtClean="0"/>
              <a:t>,</a:t>
            </a:r>
            <a:r>
              <a:rPr lang="en-US" sz="1200" baseline="0" dirty="0" smtClean="0"/>
              <a:t> and then click </a:t>
            </a:r>
            <a:r>
              <a:rPr lang="en-US" sz="1200" b="1" baseline="0" dirty="0" smtClean="0"/>
              <a:t>Duplicate</a:t>
            </a:r>
            <a:r>
              <a:rPr lang="en-US" sz="1200" baseline="0" dirty="0" smtClean="0"/>
              <a:t>. </a:t>
            </a:r>
          </a:p>
          <a:p>
            <a:pPr marL="228600" indent="-228600">
              <a:buFont typeface="+mj-lt"/>
              <a:buAutoNum type="arabicPeriod"/>
            </a:pPr>
            <a:r>
              <a:rPr lang="en-US" sz="1200" baseline="0" dirty="0" smtClean="0"/>
              <a:t>Select the third arc. Under </a:t>
            </a:r>
            <a:r>
              <a:rPr lang="en-US" sz="1200" b="1" baseline="0" dirty="0" smtClean="0"/>
              <a:t>Drawing Tools</a:t>
            </a:r>
            <a:r>
              <a:rPr lang="en-US" sz="1200" baseline="0" dirty="0" smtClean="0"/>
              <a:t>, on the </a:t>
            </a:r>
            <a:r>
              <a:rPr lang="en-US" sz="1200" b="1" baseline="0" dirty="0" smtClean="0"/>
              <a:t>Format </a:t>
            </a:r>
            <a:r>
              <a:rPr lang="en-US" sz="1200" baseline="0" dirty="0" smtClean="0"/>
              <a:t>tab, in the </a:t>
            </a:r>
            <a:r>
              <a:rPr lang="en-US" sz="1200" b="1" baseline="0" dirty="0" smtClean="0"/>
              <a:t>Size</a:t>
            </a:r>
            <a:r>
              <a:rPr lang="en-US" sz="1200" baseline="0" dirty="0" smtClean="0"/>
              <a:t> group, do the following:</a:t>
            </a:r>
          </a:p>
          <a:p>
            <a:pPr marL="685800" lvl="1" indent="-228600">
              <a:buFont typeface="Arial" pitchFamily="34" charset="0"/>
              <a:buChar char="•"/>
            </a:pPr>
            <a:r>
              <a:rPr lang="en-US" sz="1200" baseline="0" dirty="0" smtClean="0"/>
              <a:t>In the </a:t>
            </a:r>
            <a:r>
              <a:rPr lang="en-US" sz="1200" b="1" baseline="0" dirty="0" smtClean="0"/>
              <a:t>Shape Height </a:t>
            </a:r>
            <a:r>
              <a:rPr lang="en-US" sz="1200" baseline="0" dirty="0" smtClean="0"/>
              <a:t>box, enter </a:t>
            </a:r>
            <a:r>
              <a:rPr lang="en-US" sz="1200" b="1" baseline="0" dirty="0" smtClean="0"/>
              <a:t>6.86”</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Shape</a:t>
            </a:r>
            <a:r>
              <a:rPr lang="en-US" sz="1200" baseline="0" dirty="0" smtClean="0"/>
              <a:t> </a:t>
            </a:r>
            <a:r>
              <a:rPr lang="en-US" sz="1200" b="1" baseline="0" dirty="0" smtClean="0"/>
              <a:t>Width</a:t>
            </a:r>
            <a:r>
              <a:rPr lang="en-US" sz="1200" baseline="0" dirty="0" smtClean="0"/>
              <a:t> box, enter </a:t>
            </a:r>
            <a:r>
              <a:rPr lang="en-US" sz="1200" b="1" baseline="0" dirty="0" smtClean="0"/>
              <a:t>9.98”</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 Shape </a:t>
            </a:r>
            <a:r>
              <a:rPr lang="en-US" sz="1200" baseline="0" dirty="0" smtClean="0"/>
              <a:t>dialog box launcher. In the </a:t>
            </a:r>
            <a:r>
              <a:rPr lang="en-US" sz="1200" b="1" baseline="0" dirty="0" smtClean="0"/>
              <a:t>Format Shape </a:t>
            </a:r>
            <a:r>
              <a:rPr lang="en-US" sz="1200" baseline="0" dirty="0" smtClean="0"/>
              <a:t>dialog box, click </a:t>
            </a:r>
            <a:r>
              <a:rPr lang="en-US" sz="1200" b="1" baseline="0" dirty="0" smtClean="0"/>
              <a:t>Line Color </a:t>
            </a:r>
            <a:r>
              <a:rPr lang="en-US" sz="1200" baseline="0" dirty="0" smtClean="0"/>
              <a:t>in the left pane, select </a:t>
            </a:r>
            <a:r>
              <a:rPr lang="en-US" sz="1200" b="1" baseline="0" dirty="0" smtClean="0"/>
              <a:t>Gradient line </a:t>
            </a:r>
            <a:r>
              <a:rPr lang="en-US" sz="1200" baseline="0" dirty="0" smtClean="0"/>
              <a:t>in the </a:t>
            </a:r>
            <a:r>
              <a:rPr lang="en-US" sz="1200" b="1" baseline="0" dirty="0" smtClean="0"/>
              <a:t>Line Color </a:t>
            </a:r>
            <a:r>
              <a:rPr lang="en-US" sz="1200" baseline="0" dirty="0" smtClean="0"/>
              <a:t>pane, and then do the following: </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Down </a:t>
            </a:r>
            <a:r>
              <a:rPr lang="en-US" sz="1200" b="0" kern="1200" dirty="0" smtClean="0">
                <a:solidFill>
                  <a:schemeClr val="tx1"/>
                </a:solidFill>
                <a:latin typeface="+mn-lt"/>
                <a:ea typeface="+mn-ea"/>
                <a:cs typeface="+mn-cs"/>
              </a:rPr>
              <a:t>(first row, second option from the left).</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Add </a:t>
            </a:r>
            <a:r>
              <a:rPr lang="en-US" sz="1200" b="1" kern="1200" smtClean="0">
                <a:solidFill>
                  <a:schemeClr val="tx1"/>
                </a:solidFill>
                <a:effectLst/>
                <a:latin typeface="+mn-lt"/>
                <a:ea typeface="+mn-ea"/>
                <a:cs typeface="+mn-cs"/>
              </a:rPr>
              <a:t>gradient stop</a:t>
            </a:r>
            <a:r>
              <a:rPr lang="en-US" sz="1200" kern="120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a:t>
            </a:r>
            <a:r>
              <a:rPr lang="en-US" sz="1200" b="1" kern="1200" dirty="0" smtClean="0">
                <a:solidFill>
                  <a:schemeClr val="tx1"/>
                </a:solidFill>
                <a:effectLst/>
                <a:latin typeface="+mn-lt"/>
                <a:ea typeface="+mn-ea"/>
                <a:cs typeface="+mn-cs"/>
              </a:rPr>
              <a:t>Remove </a:t>
            </a:r>
            <a:r>
              <a:rPr lang="en-US" sz="1200" b="1" kern="1200" smtClean="0">
                <a:solidFill>
                  <a:schemeClr val="tx1"/>
                </a:solidFill>
                <a:effectLst/>
                <a:latin typeface="+mn-lt"/>
                <a:ea typeface="+mn-ea"/>
                <a:cs typeface="+mn-cs"/>
              </a:rPr>
              <a:t>gradient stop</a:t>
            </a:r>
            <a:r>
              <a:rPr lang="en-US" sz="1200" kern="1200" smtClean="0">
                <a:solidFill>
                  <a:schemeClr val="tx1"/>
                </a:solidFill>
                <a:latin typeface="+mn-lt"/>
                <a:ea typeface="+mn-ea"/>
                <a:cs typeface="+mn-cs"/>
              </a:rPr>
              <a:t> </a:t>
            </a:r>
            <a:r>
              <a:rPr lang="en-US" sz="1200" kern="1200" dirty="0" smtClean="0">
                <a:solidFill>
                  <a:schemeClr val="tx1"/>
                </a:solidFill>
                <a:latin typeface="+mn-lt"/>
                <a:ea typeface="+mn-ea"/>
                <a:cs typeface="+mn-cs"/>
              </a:rPr>
              <a:t>until two stops appear in </a:t>
            </a:r>
            <a:r>
              <a:rPr lang="en-US" sz="1200" kern="1200" smtClean="0">
                <a:solidFill>
                  <a:schemeClr val="tx1"/>
                </a:solidFill>
                <a:latin typeface="+mn-lt"/>
                <a:ea typeface="+mn-ea"/>
                <a:cs typeface="+mn-cs"/>
              </a:rPr>
              <a:t>the slider.</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dirty="0" smtClean="0"/>
              <a:t>Blue, Accent</a:t>
            </a:r>
            <a:r>
              <a:rPr lang="en-US" sz="1200" b="1" baseline="0" dirty="0" smtClean="0"/>
              <a:t> 1, Lighter 40%</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(fourth row, fifth option from the left).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Transparency</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77%</a:t>
            </a:r>
            <a:r>
              <a:rPr lang="en-US" sz="1200" b="0" kern="1200" baseline="0" dirty="0" smtClean="0">
                <a:solidFill>
                  <a:schemeClr val="tx1"/>
                </a:solidFill>
                <a:latin typeface="+mn-lt"/>
                <a:ea typeface="+mn-ea"/>
                <a:cs typeface="+mn-cs"/>
              </a:rPr>
              <a: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second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dirty="0" smtClean="0"/>
              <a:t>208</a:t>
            </a:r>
            <a:r>
              <a:rPr lang="en-US" sz="1200" dirty="0" smtClean="0"/>
              <a:t>, Green: </a:t>
            </a:r>
            <a:r>
              <a:rPr lang="en-US" sz="1200" b="1" dirty="0" smtClean="0"/>
              <a:t>215</a:t>
            </a:r>
            <a:r>
              <a:rPr lang="en-US" sz="1200" dirty="0" smtClean="0"/>
              <a:t>, Blue: </a:t>
            </a:r>
            <a:r>
              <a:rPr lang="en-US" sz="1200" b="1" dirty="0" smtClean="0"/>
              <a:t>222</a:t>
            </a:r>
            <a:r>
              <a:rPr lang="en-US" sz="1200" dirty="0" smtClean="0"/>
              <a:t>.</a:t>
            </a:r>
          </a:p>
          <a:p>
            <a:pPr marL="1143000" lvl="2"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Format Shape </a:t>
            </a:r>
            <a:r>
              <a:rPr lang="en-US" sz="1200" b="0" kern="1200" dirty="0" smtClean="0">
                <a:solidFill>
                  <a:schemeClr val="tx1"/>
                </a:solidFill>
                <a:latin typeface="+mn-lt"/>
                <a:ea typeface="+mn-ea"/>
                <a:cs typeface="+mn-cs"/>
              </a:rPr>
              <a:t>dialog box, in the </a:t>
            </a:r>
            <a:r>
              <a:rPr lang="en-US" sz="1200" b="1" kern="1200" dirty="0" smtClean="0">
                <a:solidFill>
                  <a:schemeClr val="tx1"/>
                </a:solidFill>
                <a:latin typeface="+mn-lt"/>
                <a:ea typeface="+mn-ea"/>
                <a:cs typeface="+mn-cs"/>
              </a:rPr>
              <a:t>Line Style </a:t>
            </a:r>
            <a:r>
              <a:rPr lang="en-US" sz="1200" b="0" kern="1200" dirty="0" smtClean="0">
                <a:solidFill>
                  <a:schemeClr val="tx1"/>
                </a:solidFill>
                <a:latin typeface="+mn-lt"/>
                <a:ea typeface="+mn-ea"/>
                <a:cs typeface="+mn-cs"/>
              </a:rPr>
              <a:t>pane,</a:t>
            </a:r>
            <a:r>
              <a:rPr lang="en-US" sz="1200" b="0" kern="1200" baseline="0" dirty="0" smtClean="0">
                <a:solidFill>
                  <a:schemeClr val="tx1"/>
                </a:solidFill>
                <a:latin typeface="+mn-lt"/>
                <a:ea typeface="+mn-ea"/>
                <a:cs typeface="+mn-cs"/>
              </a:rPr>
              <a:t> i</a:t>
            </a:r>
            <a:r>
              <a:rPr lang="en-US" sz="1200" b="0" kern="1200" dirty="0" smtClean="0">
                <a:solidFill>
                  <a:schemeClr val="tx1"/>
                </a:solidFill>
                <a:latin typeface="+mn-lt"/>
                <a:ea typeface="+mn-ea"/>
                <a:cs typeface="+mn-cs"/>
              </a:rPr>
              <a:t>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Transparency</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90%</a:t>
            </a:r>
            <a:r>
              <a:rPr lang="en-US" sz="1200" b="0" kern="1200" baseline="0" dirty="0" smtClean="0">
                <a:solidFill>
                  <a:schemeClr val="tx1"/>
                </a:solidFill>
                <a:latin typeface="+mn-lt"/>
                <a:ea typeface="+mn-ea"/>
                <a:cs typeface="+mn-cs"/>
              </a:rPr>
              <a:t>.</a:t>
            </a:r>
            <a:endParaRPr lang="en-US" sz="1200" baseline="0" dirty="0" smtClean="0"/>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Line Style</a:t>
            </a:r>
            <a:r>
              <a:rPr lang="en-US" sz="1200" baseline="0" dirty="0" smtClean="0"/>
              <a:t> in the left pane. In the </a:t>
            </a:r>
            <a:r>
              <a:rPr lang="en-US" sz="1200" b="1" baseline="0" dirty="0" smtClean="0"/>
              <a:t>Line Style </a:t>
            </a:r>
            <a:r>
              <a:rPr lang="en-US" sz="1200" baseline="0" dirty="0" smtClean="0"/>
              <a:t>pane, in the </a:t>
            </a:r>
            <a:r>
              <a:rPr lang="en-US" sz="1200" b="1" baseline="0" dirty="0" smtClean="0"/>
              <a:t>Width</a:t>
            </a:r>
            <a:r>
              <a:rPr lang="en-US" sz="1200" baseline="0" dirty="0" smtClean="0"/>
              <a:t> box, enter </a:t>
            </a:r>
            <a:r>
              <a:rPr lang="en-US" sz="1200" b="1" baseline="0" dirty="0" smtClean="0"/>
              <a:t>4.25 pt</a:t>
            </a:r>
            <a:r>
              <a:rPr lang="en-US" sz="1200" baseline="0" dirty="0" smtClean="0"/>
              <a:t>. </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 </a:t>
            </a:r>
            <a:r>
              <a:rPr lang="en-US" sz="1200" baseline="0" dirty="0" smtClean="0"/>
              <a:t>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a:t>
            </a:r>
          </a:p>
          <a:p>
            <a:pPr marL="685800" lvl="1" indent="-228600">
              <a:buFont typeface="+mj-lt"/>
              <a:buAutoNum type="arabicPeriod"/>
            </a:pPr>
            <a:r>
              <a:rPr lang="en-US" sz="1200" baseline="0" dirty="0" smtClean="0"/>
              <a:t>Click </a:t>
            </a:r>
            <a:r>
              <a:rPr lang="en-US" sz="1200" b="1" baseline="0" dirty="0" smtClean="0"/>
              <a:t>Align to Slide</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Align Left</a:t>
            </a:r>
            <a:r>
              <a:rPr lang="en-US" sz="1200" baseline="0" dirty="0" smtClean="0"/>
              <a:t>. </a:t>
            </a:r>
          </a:p>
          <a:p>
            <a:pPr marL="228600" indent="-228600">
              <a:buFont typeface="+mj-lt"/>
              <a:buAutoNum type="arabicPeriod"/>
            </a:pPr>
            <a:r>
              <a:rPr lang="en-US" sz="1200" b="0" baseline="0" dirty="0" smtClean="0"/>
              <a:t>Drag the third arc left on the slide until the two middle yellow adjustment diamonds are lined up with the left edge of the slide. </a:t>
            </a:r>
            <a:r>
              <a:rPr lang="en-US" sz="1200" baseline="0" dirty="0" smtClean="0"/>
              <a:t>Drag the third arc vertically as needed to position it slightly above the second arc on the slide. </a:t>
            </a:r>
          </a:p>
          <a:p>
            <a:endParaRPr lang="en-US" sz="1200" dirty="0" smtClean="0"/>
          </a:p>
          <a:p>
            <a:endParaRPr lang="en-US" sz="1200" dirty="0" smtClean="0"/>
          </a:p>
          <a:p>
            <a:r>
              <a:rPr lang="en-US" sz="1200" kern="1200" dirty="0" smtClean="0">
                <a:solidFill>
                  <a:schemeClr val="tx1"/>
                </a:solidFill>
                <a:latin typeface="+mn-lt"/>
                <a:ea typeface="+mn-ea"/>
                <a:cs typeface="+mn-cs"/>
              </a:rPr>
              <a:t>To reproduce the background on this slide, do the following: </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Up </a:t>
            </a:r>
            <a:r>
              <a:rPr lang="en-US" sz="1200" b="0" kern="1200" dirty="0" smtClean="0">
                <a:solidFill>
                  <a:schemeClr val="tx1"/>
                </a:solidFill>
                <a:latin typeface="+mn-lt"/>
                <a:ea typeface="+mn-ea"/>
                <a:cs typeface="+mn-cs"/>
              </a:rPr>
              <a:t> (second row, second option from</a:t>
            </a:r>
            <a:r>
              <a:rPr lang="en-US" sz="1200" b="0" kern="1200" baseline="0" dirty="0" smtClean="0">
                <a:solidFill>
                  <a:schemeClr val="tx1"/>
                </a:solidFill>
                <a:latin typeface="+mn-lt"/>
                <a:ea typeface="+mn-ea"/>
                <a:cs typeface="+mn-cs"/>
              </a:rPr>
              <a:t> the left</a:t>
            </a:r>
            <a:r>
              <a:rPr lang="en-US" sz="1200" b="0" kern="1200" dirty="0" smtClean="0">
                <a:solidFill>
                  <a:schemeClr val="tx1"/>
                </a:solidFill>
                <a:latin typeface="+mn-lt"/>
                <a:ea typeface="+mn-ea"/>
                <a:cs typeface="+mn-cs"/>
              </a:rPr>
              <a:t>). </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b="0" kern="1200" dirty="0" smtClean="0">
                <a:solidFill>
                  <a:schemeClr val="tx1"/>
                </a:solidFill>
                <a:latin typeface="+mn-lt"/>
                <a:ea typeface="+mn-ea"/>
                <a:cs typeface="+mn-cs"/>
              </a:rPr>
              <a:t>In</a:t>
            </a:r>
            <a:r>
              <a:rPr lang="en-US" sz="1200" b="0" kern="1200" baseline="0" dirty="0" smtClean="0">
                <a:solidFill>
                  <a:schemeClr val="tx1"/>
                </a:solidFill>
                <a:latin typeface="+mn-lt"/>
                <a:ea typeface="+mn-ea"/>
                <a:cs typeface="+mn-cs"/>
              </a:rPr>
              <a:t>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270⁰</a:t>
            </a:r>
            <a:r>
              <a:rPr lang="en-US" sz="1200" b="0" kern="1200" baseline="0" dirty="0" smtClean="0">
                <a:solidFill>
                  <a:schemeClr val="tx1"/>
                </a:solidFill>
                <a:latin typeface="+mn-lt"/>
                <a:ea typeface="+mn-ea"/>
                <a:cs typeface="+mn-cs"/>
              </a:rPr>
              <a: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Add gradient stop</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Remove gradient stop</a:t>
            </a:r>
            <a:r>
              <a:rPr lang="en-US" sz="1200" kern="1200" dirty="0" smtClean="0">
                <a:solidFill>
                  <a:schemeClr val="tx1"/>
                </a:solidFill>
                <a:latin typeface="+mn-lt"/>
                <a:ea typeface="+mn-ea"/>
                <a:cs typeface="+mn-cs"/>
              </a:rPr>
              <a:t> until four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kern="1200" dirty="0" smtClean="0">
                <a:solidFill>
                  <a:schemeClr val="tx1"/>
                </a:solidFill>
                <a:latin typeface="+mn-lt"/>
                <a:ea typeface="+mn-ea"/>
                <a:cs typeface="+mn-cs"/>
              </a:rPr>
              <a:t>167</a:t>
            </a:r>
            <a:r>
              <a:rPr lang="en-US" sz="1200" dirty="0" smtClean="0"/>
              <a:t>, Green: </a:t>
            </a:r>
            <a:r>
              <a:rPr lang="en-US" sz="1200" b="1" kern="1200" dirty="0" smtClean="0">
                <a:solidFill>
                  <a:schemeClr val="tx1"/>
                </a:solidFill>
                <a:latin typeface="+mn-lt"/>
                <a:ea typeface="+mn-ea"/>
                <a:cs typeface="+mn-cs"/>
              </a:rPr>
              <a:t>185</a:t>
            </a:r>
            <a:r>
              <a:rPr lang="en-US" sz="1200" dirty="0" smtClean="0"/>
              <a:t>, Blue: </a:t>
            </a:r>
            <a:r>
              <a:rPr lang="en-US" sz="1200" b="1" kern="1200" dirty="0" smtClean="0">
                <a:solidFill>
                  <a:schemeClr val="tx1"/>
                </a:solidFill>
                <a:latin typeface="+mn-lt"/>
                <a:ea typeface="+mn-ea"/>
                <a:cs typeface="+mn-cs"/>
              </a:rPr>
              <a:t>197</a:t>
            </a:r>
            <a:r>
              <a:rPr lang="en-US" sz="1200" dirty="0" smtClean="0"/>
              <a: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second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a:t>
            </a:r>
            <a:r>
              <a:rPr lang="en-US" sz="1200" b="0" kern="1200" dirty="0" smtClean="0">
                <a:solidFill>
                  <a:schemeClr val="tx1"/>
                </a:solidFill>
                <a:latin typeface="+mn-lt"/>
                <a:ea typeface="+mn-ea"/>
                <a:cs typeface="+mn-cs"/>
              </a:rPr>
              <a:t>(first row, first option from the left).</a:t>
            </a:r>
            <a:endParaRPr lang="en-US" sz="1200" b="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third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70%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White, Background 1 </a:t>
            </a:r>
            <a:r>
              <a:rPr lang="en-US" sz="1200" b="0" kern="1200" dirty="0" smtClean="0">
                <a:solidFill>
                  <a:schemeClr val="tx1"/>
                </a:solidFill>
                <a:latin typeface="+mn-lt"/>
                <a:ea typeface="+mn-ea"/>
                <a:cs typeface="+mn-cs"/>
              </a:rPr>
              <a:t>(first row, first option from the left).</a:t>
            </a:r>
            <a:endParaRPr lang="en-US" sz="120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kern="1200" dirty="0" smtClean="0">
                <a:solidFill>
                  <a:schemeClr val="tx1"/>
                </a:solidFill>
                <a:effectLst/>
                <a:latin typeface="+mn-lt"/>
                <a:ea typeface="+mn-ea"/>
                <a:cs typeface="+mn-cs"/>
              </a:rPr>
              <a:t>the fourth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kern="1200" dirty="0" smtClean="0">
                <a:solidFill>
                  <a:schemeClr val="tx1"/>
                </a:solidFill>
                <a:latin typeface="+mn-lt"/>
                <a:ea typeface="+mn-ea"/>
                <a:cs typeface="+mn-cs"/>
              </a:rPr>
              <a:t>167</a:t>
            </a:r>
            <a:r>
              <a:rPr lang="en-US" sz="1200" dirty="0" smtClean="0"/>
              <a:t>, Green: </a:t>
            </a:r>
            <a:r>
              <a:rPr lang="en-US" sz="1200" b="1" kern="1200" dirty="0" smtClean="0">
                <a:solidFill>
                  <a:schemeClr val="tx1"/>
                </a:solidFill>
                <a:latin typeface="+mn-lt"/>
                <a:ea typeface="+mn-ea"/>
                <a:cs typeface="+mn-cs"/>
              </a:rPr>
              <a:t>185</a:t>
            </a:r>
            <a:r>
              <a:rPr lang="en-US" sz="1200" dirty="0" smtClean="0"/>
              <a:t>, Blue: </a:t>
            </a:r>
            <a:r>
              <a:rPr lang="en-US" sz="1200" b="1" kern="1200" dirty="0" smtClean="0">
                <a:solidFill>
                  <a:schemeClr val="tx1"/>
                </a:solidFill>
                <a:latin typeface="+mn-lt"/>
                <a:ea typeface="+mn-ea"/>
                <a:cs typeface="+mn-cs"/>
              </a:rPr>
              <a:t>197</a:t>
            </a:r>
            <a:r>
              <a:rPr lang="en-US" sz="1200" dirty="0" smtClean="0"/>
              <a:t>.</a:t>
            </a:r>
            <a:endParaRPr lang="en-US" sz="1200" kern="1200" dirty="0" smtClean="0">
              <a:solidFill>
                <a:schemeClr val="tx1"/>
              </a:solidFill>
              <a:latin typeface="+mn-lt"/>
              <a:ea typeface="+mn-ea"/>
              <a:cs typeface="+mn-cs"/>
            </a:endParaRPr>
          </a:p>
          <a:p>
            <a:endParaRPr lang="en-US" sz="1200" b="0" dirty="0" smtClean="0"/>
          </a:p>
        </p:txBody>
      </p:sp>
      <p:sp>
        <p:nvSpPr>
          <p:cNvPr id="6" name="Slide Image Placeholder 5"/>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val="4239750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3183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357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2895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699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73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177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784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2569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4482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411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351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D5785-8A43-4CC4-A705-D4AA7E8DB57F}" type="datetimeFigureOut">
              <a:rPr lang="en-US" smtClean="0">
                <a:solidFill>
                  <a:prstClr val="black">
                    <a:tint val="75000"/>
                  </a:prstClr>
                </a:solidFill>
              </a:rPr>
              <a:pPr/>
              <a:t>21-Dec-16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0809702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2200275" cy="2200275"/>
          </a:xfrm>
          <a:prstGeom prst="rect">
            <a:avLst/>
          </a:prstGeom>
        </p:spPr>
      </p:pic>
      <p:sp>
        <p:nvSpPr>
          <p:cNvPr id="4" name="TextBox 3"/>
          <p:cNvSpPr txBox="1"/>
          <p:nvPr/>
        </p:nvSpPr>
        <p:spPr>
          <a:xfrm>
            <a:off x="2590800" y="304800"/>
            <a:ext cx="5943600" cy="1077218"/>
          </a:xfrm>
          <a:prstGeom prst="rect">
            <a:avLst/>
          </a:prstGeom>
          <a:noFill/>
        </p:spPr>
        <p:txBody>
          <a:bodyPr wrap="square" rtlCol="0">
            <a:spAutoFit/>
          </a:bodyPr>
          <a:lstStyle/>
          <a:p>
            <a:pPr algn="ctr"/>
            <a:r>
              <a:rPr lang="en-US" sz="3200" smtClean="0"/>
              <a:t>Đề tài </a:t>
            </a:r>
            <a:br>
              <a:rPr lang="en-US" sz="3200" smtClean="0"/>
            </a:br>
            <a:r>
              <a:rPr lang="en-US" sz="3200" smtClean="0"/>
              <a:t>môn học các hệ thống phân tán</a:t>
            </a:r>
          </a:p>
        </p:txBody>
      </p:sp>
      <p:sp>
        <p:nvSpPr>
          <p:cNvPr id="6" name="TextBox 5"/>
          <p:cNvSpPr txBox="1"/>
          <p:nvPr/>
        </p:nvSpPr>
        <p:spPr>
          <a:xfrm>
            <a:off x="2819400" y="1676400"/>
            <a:ext cx="5486400" cy="400110"/>
          </a:xfrm>
          <a:prstGeom prst="rect">
            <a:avLst/>
          </a:prstGeom>
          <a:noFill/>
        </p:spPr>
        <p:txBody>
          <a:bodyPr wrap="square" rtlCol="0">
            <a:spAutoFit/>
          </a:bodyPr>
          <a:lstStyle/>
          <a:p>
            <a:pPr algn="ctr"/>
            <a:r>
              <a:rPr lang="en-US" sz="2000" b="1" smtClean="0"/>
              <a:t>Xây dựng hệ thống DNS đơn giản</a:t>
            </a:r>
            <a:endParaRPr lang="en-US" sz="2000" b="1"/>
          </a:p>
        </p:txBody>
      </p:sp>
      <p:sp>
        <p:nvSpPr>
          <p:cNvPr id="7" name="TextBox 6"/>
          <p:cNvSpPr txBox="1"/>
          <p:nvPr/>
        </p:nvSpPr>
        <p:spPr>
          <a:xfrm>
            <a:off x="1981200" y="2743200"/>
            <a:ext cx="5181600" cy="369332"/>
          </a:xfrm>
          <a:prstGeom prst="rect">
            <a:avLst/>
          </a:prstGeom>
          <a:noFill/>
        </p:spPr>
        <p:txBody>
          <a:bodyPr wrap="square" rtlCol="0">
            <a:spAutoFit/>
          </a:bodyPr>
          <a:lstStyle/>
          <a:p>
            <a:r>
              <a:rPr lang="en-US" smtClean="0"/>
              <a:t>Giảng viên hướng dẫn: ThS. Huỳnh Trọng Thưa </a:t>
            </a:r>
            <a:endParaRPr lang="en-US"/>
          </a:p>
        </p:txBody>
      </p:sp>
      <p:sp>
        <p:nvSpPr>
          <p:cNvPr id="8" name="TextBox 7"/>
          <p:cNvSpPr txBox="1"/>
          <p:nvPr/>
        </p:nvSpPr>
        <p:spPr>
          <a:xfrm>
            <a:off x="2057400" y="3779222"/>
            <a:ext cx="5943600" cy="1477328"/>
          </a:xfrm>
          <a:prstGeom prst="rect">
            <a:avLst/>
          </a:prstGeom>
          <a:noFill/>
        </p:spPr>
        <p:txBody>
          <a:bodyPr wrap="square" rtlCol="0">
            <a:spAutoFit/>
          </a:bodyPr>
          <a:lstStyle/>
          <a:p>
            <a:r>
              <a:rPr lang="en-US" smtClean="0"/>
              <a:t>Sinh viên thực hiện:</a:t>
            </a:r>
          </a:p>
          <a:p>
            <a:r>
              <a:rPr lang="en-US" smtClean="0"/>
              <a:t>Nguyễn Thế Hào – N13DCCN044</a:t>
            </a:r>
          </a:p>
          <a:p>
            <a:r>
              <a:rPr lang="en-US" smtClean="0"/>
              <a:t>Trần Mạnh Cầm – N13DCCN014</a:t>
            </a:r>
          </a:p>
          <a:p>
            <a:r>
              <a:rPr lang="en-US" smtClean="0"/>
              <a:t>Huỳnh Tấn Hoàng – N13DCCN056</a:t>
            </a:r>
          </a:p>
          <a:p>
            <a:r>
              <a:rPr lang="en-US" smtClean="0"/>
              <a:t>Trần Hoàng Phi Anh – N13DCCN003 </a:t>
            </a:r>
            <a:endParaRPr lang="en-US"/>
          </a:p>
        </p:txBody>
      </p:sp>
    </p:spTree>
    <p:extLst>
      <p:ext uri="{BB962C8B-B14F-4D97-AF65-F5344CB8AC3E}">
        <p14:creationId xmlns:p14="http://schemas.microsoft.com/office/powerpoint/2010/main" val="879347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9626" y="993003"/>
            <a:ext cx="5516510" cy="692497"/>
          </a:xfrm>
          <a:prstGeom prst="rect">
            <a:avLst/>
          </a:prstGeom>
          <a:noFill/>
        </p:spPr>
        <p:txBody>
          <a:bodyPr wrap="none" lIns="68580" tIns="34290" rIns="68580" bIns="34290">
            <a:spAutoFit/>
          </a:bodyPr>
          <a:lstStyle/>
          <a:p>
            <a:pPr algn="ctr"/>
            <a:r>
              <a:rPr lang="en-US" sz="4050" dirty="0">
                <a:ln w="0"/>
                <a:solidFill>
                  <a:schemeClr val="accent1"/>
                </a:solidFill>
                <a:effectLst>
                  <a:outerShdw blurRad="38100" dist="25400" dir="5400000" algn="ctr" rotWithShape="0">
                    <a:srgbClr val="6E747A">
                      <a:alpha val="43000"/>
                    </a:srgbClr>
                  </a:outerShdw>
                </a:effectLst>
              </a:rPr>
              <a:t>DNS RESPONSE MESSAGE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424" y="3160502"/>
            <a:ext cx="5091742" cy="2736731"/>
          </a:xfrm>
          <a:prstGeom prst="rect">
            <a:avLst/>
          </a:prstGeom>
        </p:spPr>
      </p:pic>
      <p:sp>
        <p:nvSpPr>
          <p:cNvPr id="7" name="TextBox 6"/>
          <p:cNvSpPr txBox="1"/>
          <p:nvPr/>
        </p:nvSpPr>
        <p:spPr>
          <a:xfrm>
            <a:off x="472297" y="2833123"/>
            <a:ext cx="1026307" cy="300082"/>
          </a:xfrm>
          <a:prstGeom prst="rect">
            <a:avLst/>
          </a:prstGeom>
          <a:noFill/>
        </p:spPr>
        <p:txBody>
          <a:bodyPr wrap="none" rtlCol="0">
            <a:spAutoFit/>
          </a:bodyPr>
          <a:lstStyle/>
          <a:p>
            <a:pPr marL="214313" indent="-214313">
              <a:buFont typeface="Arial" panose="020B0604020202020204" pitchFamily="34" charset="0"/>
              <a:buChar char="•"/>
            </a:pPr>
            <a:r>
              <a:rPr lang="en-US" sz="1350" dirty="0"/>
              <a:t>Different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15" y="1685500"/>
            <a:ext cx="7226779" cy="1068797"/>
          </a:xfrm>
          <a:prstGeom prst="rect">
            <a:avLst/>
          </a:prstGeom>
        </p:spPr>
      </p:pic>
    </p:spTree>
    <p:extLst>
      <p:ext uri="{BB962C8B-B14F-4D97-AF65-F5344CB8AC3E}">
        <p14:creationId xmlns:p14="http://schemas.microsoft.com/office/powerpoint/2010/main" val="63547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958" y="986647"/>
            <a:ext cx="1858733" cy="48652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264" y="1038405"/>
            <a:ext cx="4876423" cy="4813539"/>
          </a:xfrm>
          <a:prstGeom prst="rect">
            <a:avLst/>
          </a:prstGeom>
        </p:spPr>
      </p:pic>
    </p:spTree>
    <p:extLst>
      <p:ext uri="{BB962C8B-B14F-4D97-AF65-F5344CB8AC3E}">
        <p14:creationId xmlns:p14="http://schemas.microsoft.com/office/powerpoint/2010/main" val="9079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04774" y="973593"/>
            <a:ext cx="3390993" cy="692497"/>
          </a:xfrm>
          <a:prstGeom prst="rect">
            <a:avLst/>
          </a:prstGeom>
          <a:noFill/>
        </p:spPr>
        <p:txBody>
          <a:bodyPr wrap="none" lIns="68580" tIns="34290" rIns="68580" bIns="34290">
            <a:spAutoFit/>
          </a:bodyPr>
          <a:lstStyle/>
          <a:p>
            <a:pPr algn="ctr"/>
            <a:r>
              <a:rPr lang="en-US" sz="4050" dirty="0">
                <a:ln w="0"/>
                <a:solidFill>
                  <a:schemeClr val="accent1"/>
                </a:solidFill>
                <a:effectLst>
                  <a:outerShdw blurRad="38100" dist="25400" dir="5400000" algn="ctr" rotWithShape="0">
                    <a:srgbClr val="6E747A">
                      <a:alpha val="43000"/>
                    </a:srgbClr>
                  </a:outerShdw>
                </a:effectLst>
              </a:rPr>
              <a:t>THE TYPE FIELD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36" y="1672560"/>
            <a:ext cx="7873760" cy="3927062"/>
          </a:xfrm>
          <a:prstGeom prst="rect">
            <a:avLst/>
          </a:prstGeom>
        </p:spPr>
      </p:pic>
    </p:spTree>
    <p:extLst>
      <p:ext uri="{BB962C8B-B14F-4D97-AF65-F5344CB8AC3E}">
        <p14:creationId xmlns:p14="http://schemas.microsoft.com/office/powerpoint/2010/main" val="324934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37" y="647700"/>
            <a:ext cx="5419725" cy="5562600"/>
          </a:xfrm>
          <a:prstGeom prst="rect">
            <a:avLst/>
          </a:prstGeom>
        </p:spPr>
      </p:pic>
    </p:spTree>
    <p:extLst>
      <p:ext uri="{BB962C8B-B14F-4D97-AF65-F5344CB8AC3E}">
        <p14:creationId xmlns:p14="http://schemas.microsoft.com/office/powerpoint/2010/main" val="5268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66800" y="762000"/>
            <a:ext cx="2133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DNS Thread</a:t>
            </a:r>
            <a:br>
              <a:rPr lang="en-US" smtClean="0"/>
            </a:br>
            <a:r>
              <a:rPr lang="en-US" smtClean="0"/>
              <a:t>(main thread)</a:t>
            </a:r>
            <a:endParaRPr lang="en-US"/>
          </a:p>
        </p:txBody>
      </p:sp>
      <p:sp>
        <p:nvSpPr>
          <p:cNvPr id="6" name="Rounded Rectangle 5"/>
          <p:cNvSpPr/>
          <p:nvPr/>
        </p:nvSpPr>
        <p:spPr>
          <a:xfrm>
            <a:off x="1066800" y="2438400"/>
            <a:ext cx="2133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Port 53</a:t>
            </a:r>
            <a:endParaRPr lang="en-US"/>
          </a:p>
        </p:txBody>
      </p:sp>
      <p:sp>
        <p:nvSpPr>
          <p:cNvPr id="7" name="Rounded Rectangle 6"/>
          <p:cNvSpPr/>
          <p:nvPr/>
        </p:nvSpPr>
        <p:spPr>
          <a:xfrm>
            <a:off x="1066800" y="5410200"/>
            <a:ext cx="2133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Client</a:t>
            </a:r>
            <a:endParaRPr lang="en-US"/>
          </a:p>
        </p:txBody>
      </p:sp>
      <p:sp>
        <p:nvSpPr>
          <p:cNvPr id="8" name="Rounded Rectangle 7"/>
          <p:cNvSpPr/>
          <p:nvPr/>
        </p:nvSpPr>
        <p:spPr>
          <a:xfrm>
            <a:off x="4419600" y="2438400"/>
            <a:ext cx="2133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MiniThread1</a:t>
            </a:r>
            <a:endParaRPr lang="en-US"/>
          </a:p>
        </p:txBody>
      </p:sp>
      <p:cxnSp>
        <p:nvCxnSpPr>
          <p:cNvPr id="11" name="Straight Arrow Connector 10"/>
          <p:cNvCxnSpPr>
            <a:stCxn id="5" idx="2"/>
            <a:endCxn id="6" idx="0"/>
          </p:cNvCxnSpPr>
          <p:nvPr/>
        </p:nvCxnSpPr>
        <p:spPr>
          <a:xfrm>
            <a:off x="2133600" y="1371600"/>
            <a:ext cx="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0"/>
            <a:endCxn id="6" idx="2"/>
          </p:cNvCxnSpPr>
          <p:nvPr/>
        </p:nvCxnSpPr>
        <p:spPr>
          <a:xfrm flipV="1">
            <a:off x="2133600" y="30480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8" idx="1"/>
          </p:cNvCxnSpPr>
          <p:nvPr/>
        </p:nvCxnSpPr>
        <p:spPr>
          <a:xfrm>
            <a:off x="3200400" y="1066800"/>
            <a:ext cx="121920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3"/>
            <a:endCxn id="8" idx="1"/>
          </p:cNvCxnSpPr>
          <p:nvPr/>
        </p:nvCxnSpPr>
        <p:spPr>
          <a:xfrm>
            <a:off x="3200400" y="27432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95800" y="3472935"/>
            <a:ext cx="2133600" cy="369332"/>
          </a:xfrm>
          <a:prstGeom prst="rect">
            <a:avLst/>
          </a:prstGeom>
          <a:noFill/>
        </p:spPr>
        <p:txBody>
          <a:bodyPr wrap="square" rtlCol="0">
            <a:spAutoFit/>
          </a:bodyPr>
          <a:lstStyle/>
          <a:p>
            <a:r>
              <a:rPr lang="en-US" smtClean="0"/>
              <a:t>Nếu là gói reverse</a:t>
            </a:r>
            <a:endParaRPr lang="en-US"/>
          </a:p>
        </p:txBody>
      </p:sp>
      <p:sp>
        <p:nvSpPr>
          <p:cNvPr id="43" name="TextBox 42"/>
          <p:cNvSpPr txBox="1"/>
          <p:nvPr/>
        </p:nvSpPr>
        <p:spPr>
          <a:xfrm>
            <a:off x="2514600" y="3352800"/>
            <a:ext cx="2743200" cy="646331"/>
          </a:xfrm>
          <a:prstGeom prst="rect">
            <a:avLst/>
          </a:prstGeom>
          <a:noFill/>
        </p:spPr>
        <p:txBody>
          <a:bodyPr wrap="square" rtlCol="0">
            <a:spAutoFit/>
          </a:bodyPr>
          <a:lstStyle/>
          <a:p>
            <a:r>
              <a:rPr lang="en-US" smtClean="0"/>
              <a:t>Gửi trả thông tin máy chủ cho client</a:t>
            </a:r>
            <a:endParaRPr lang="en-US"/>
          </a:p>
        </p:txBody>
      </p:sp>
      <p:cxnSp>
        <p:nvCxnSpPr>
          <p:cNvPr id="53" name="Curved Connector 52"/>
          <p:cNvCxnSpPr>
            <a:stCxn id="8" idx="2"/>
            <a:endCxn id="6" idx="2"/>
          </p:cNvCxnSpPr>
          <p:nvPr/>
        </p:nvCxnSpPr>
        <p:spPr>
          <a:xfrm rot="5400000">
            <a:off x="3810000" y="1371600"/>
            <a:ext cx="12700" cy="335280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6" idx="2"/>
            <a:endCxn id="7" idx="3"/>
          </p:cNvCxnSpPr>
          <p:nvPr/>
        </p:nvCxnSpPr>
        <p:spPr>
          <a:xfrm rot="16200000" flipH="1">
            <a:off x="1333500" y="3848100"/>
            <a:ext cx="2667000" cy="1066800"/>
          </a:xfrm>
          <a:prstGeom prst="curvedConnector4">
            <a:avLst>
              <a:gd name="adj1" fmla="val 44286"/>
              <a:gd name="adj2" fmla="val 121429"/>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000" y="152400"/>
            <a:ext cx="4038600" cy="369332"/>
          </a:xfrm>
          <a:prstGeom prst="rect">
            <a:avLst/>
          </a:prstGeom>
          <a:noFill/>
        </p:spPr>
        <p:txBody>
          <a:bodyPr wrap="square" rtlCol="0">
            <a:spAutoFit/>
          </a:bodyPr>
          <a:lstStyle/>
          <a:p>
            <a:r>
              <a:rPr lang="en-US" dirty="0" smtClean="0"/>
              <a:t>II. </a:t>
            </a:r>
            <a:r>
              <a:rPr lang="en-US" dirty="0" err="1" smtClean="0"/>
              <a:t>Xây</a:t>
            </a:r>
            <a:r>
              <a:rPr lang="en-US" dirty="0" smtClean="0"/>
              <a:t> </a:t>
            </a:r>
            <a:r>
              <a:rPr lang="en-US" dirty="0" err="1" smtClean="0"/>
              <a:t>dựng</a:t>
            </a:r>
            <a:r>
              <a:rPr lang="en-US" dirty="0" smtClean="0"/>
              <a:t> </a:t>
            </a:r>
            <a:r>
              <a:rPr lang="en-US" dirty="0" err="1" smtClean="0"/>
              <a:t>hệ</a:t>
            </a:r>
            <a:r>
              <a:rPr lang="en-US" dirty="0" smtClean="0"/>
              <a:t> </a:t>
            </a:r>
            <a:r>
              <a:rPr lang="en-US" dirty="0" err="1" smtClean="0"/>
              <a:t>thống</a:t>
            </a:r>
            <a:r>
              <a:rPr lang="en-US" dirty="0" smtClean="0"/>
              <a:t> DNS </a:t>
            </a:r>
            <a:r>
              <a:rPr lang="en-US" dirty="0" err="1" smtClean="0"/>
              <a:t>đơn</a:t>
            </a:r>
            <a:r>
              <a:rPr lang="en-US" dirty="0" smtClean="0"/>
              <a:t> </a:t>
            </a:r>
            <a:r>
              <a:rPr lang="en-US" dirty="0" err="1" smtClean="0"/>
              <a:t>giản</a:t>
            </a:r>
            <a:endParaRPr lang="en-US" dirty="0"/>
          </a:p>
        </p:txBody>
      </p:sp>
    </p:spTree>
    <p:extLst>
      <p:ext uri="{BB962C8B-B14F-4D97-AF65-F5344CB8AC3E}">
        <p14:creationId xmlns:p14="http://schemas.microsoft.com/office/powerpoint/2010/main" val="372599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par>
                          <p:cTn id="23" fill="hold">
                            <p:stCondLst>
                              <p:cond delay="2000"/>
                            </p:stCondLst>
                            <p:childTnLst>
                              <p:par>
                                <p:cTn id="24" presetID="6" presetClass="entr" presetSubtype="16"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2000"/>
                                        <p:tgtEl>
                                          <p:spTgt spid="17"/>
                                        </p:tgtEl>
                                      </p:cBhvr>
                                    </p:animEffect>
                                  </p:childTnLst>
                                </p:cTn>
                              </p:par>
                              <p:par>
                                <p:cTn id="32" presetID="14" presetClass="entr" presetSubtype="1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randombar(horizontal)">
                                      <p:cBhvr>
                                        <p:cTn id="34" dur="2000"/>
                                        <p:tgtEl>
                                          <p:spTgt spid="3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000" fill="hold"/>
                                        <p:tgtEl>
                                          <p:spTgt spid="8"/>
                                        </p:tgtEl>
                                        <p:attrNameLst>
                                          <p:attrName>ppt_w</p:attrName>
                                        </p:attrNameLst>
                                      </p:cBhvr>
                                      <p:tavLst>
                                        <p:tav tm="0">
                                          <p:val>
                                            <p:fltVal val="0"/>
                                          </p:val>
                                        </p:tav>
                                        <p:tav tm="100000">
                                          <p:val>
                                            <p:strVal val="#ppt_w"/>
                                          </p:val>
                                        </p:tav>
                                      </p:tavLst>
                                    </p:anim>
                                    <p:anim calcmode="lin" valueType="num">
                                      <p:cBhvr>
                                        <p:cTn id="38" dur="2000" fill="hold"/>
                                        <p:tgtEl>
                                          <p:spTgt spid="8"/>
                                        </p:tgtEl>
                                        <p:attrNameLst>
                                          <p:attrName>ppt_h</p:attrName>
                                        </p:attrNameLst>
                                      </p:cBhvr>
                                      <p:tavLst>
                                        <p:tav tm="0">
                                          <p:val>
                                            <p:fltVal val="0"/>
                                          </p:val>
                                        </p:tav>
                                        <p:tav tm="100000">
                                          <p:val>
                                            <p:strVal val="#ppt_h"/>
                                          </p:val>
                                        </p:tav>
                                      </p:tavLst>
                                    </p:anim>
                                    <p:animEffect transition="in" filter="fade">
                                      <p:cBhvr>
                                        <p:cTn id="39" dur="20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80">
                                          <p:stCondLst>
                                            <p:cond delay="0"/>
                                          </p:stCondLst>
                                        </p:cTn>
                                        <p:tgtEl>
                                          <p:spTgt spid="42"/>
                                        </p:tgtEl>
                                      </p:cBhvr>
                                    </p:animEffect>
                                    <p:anim calcmode="lin" valueType="num">
                                      <p:cBhvr>
                                        <p:cTn id="45"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50" dur="26">
                                          <p:stCondLst>
                                            <p:cond delay="650"/>
                                          </p:stCondLst>
                                        </p:cTn>
                                        <p:tgtEl>
                                          <p:spTgt spid="42"/>
                                        </p:tgtEl>
                                      </p:cBhvr>
                                      <p:to x="100000" y="60000"/>
                                    </p:animScale>
                                    <p:animScale>
                                      <p:cBhvr>
                                        <p:cTn id="51" dur="166" decel="50000">
                                          <p:stCondLst>
                                            <p:cond delay="676"/>
                                          </p:stCondLst>
                                        </p:cTn>
                                        <p:tgtEl>
                                          <p:spTgt spid="42"/>
                                        </p:tgtEl>
                                      </p:cBhvr>
                                      <p:to x="100000" y="100000"/>
                                    </p:animScale>
                                    <p:animScale>
                                      <p:cBhvr>
                                        <p:cTn id="52" dur="26">
                                          <p:stCondLst>
                                            <p:cond delay="1312"/>
                                          </p:stCondLst>
                                        </p:cTn>
                                        <p:tgtEl>
                                          <p:spTgt spid="42"/>
                                        </p:tgtEl>
                                      </p:cBhvr>
                                      <p:to x="100000" y="80000"/>
                                    </p:animScale>
                                    <p:animScale>
                                      <p:cBhvr>
                                        <p:cTn id="53" dur="166" decel="50000">
                                          <p:stCondLst>
                                            <p:cond delay="1338"/>
                                          </p:stCondLst>
                                        </p:cTn>
                                        <p:tgtEl>
                                          <p:spTgt spid="42"/>
                                        </p:tgtEl>
                                      </p:cBhvr>
                                      <p:to x="100000" y="100000"/>
                                    </p:animScale>
                                    <p:animScale>
                                      <p:cBhvr>
                                        <p:cTn id="54" dur="26">
                                          <p:stCondLst>
                                            <p:cond delay="1642"/>
                                          </p:stCondLst>
                                        </p:cTn>
                                        <p:tgtEl>
                                          <p:spTgt spid="42"/>
                                        </p:tgtEl>
                                      </p:cBhvr>
                                      <p:to x="100000" y="90000"/>
                                    </p:animScale>
                                    <p:animScale>
                                      <p:cBhvr>
                                        <p:cTn id="55" dur="166" decel="50000">
                                          <p:stCondLst>
                                            <p:cond delay="1668"/>
                                          </p:stCondLst>
                                        </p:cTn>
                                        <p:tgtEl>
                                          <p:spTgt spid="42"/>
                                        </p:tgtEl>
                                      </p:cBhvr>
                                      <p:to x="100000" y="100000"/>
                                    </p:animScale>
                                    <p:animScale>
                                      <p:cBhvr>
                                        <p:cTn id="56" dur="26">
                                          <p:stCondLst>
                                            <p:cond delay="1808"/>
                                          </p:stCondLst>
                                        </p:cTn>
                                        <p:tgtEl>
                                          <p:spTgt spid="42"/>
                                        </p:tgtEl>
                                      </p:cBhvr>
                                      <p:to x="100000" y="95000"/>
                                    </p:animScale>
                                    <p:animScale>
                                      <p:cBhvr>
                                        <p:cTn id="57" dur="166" decel="50000">
                                          <p:stCondLst>
                                            <p:cond delay="1834"/>
                                          </p:stCondLst>
                                        </p:cTn>
                                        <p:tgtEl>
                                          <p:spTgt spid="42"/>
                                        </p:tgtEl>
                                      </p:cBhvr>
                                      <p:to x="100000" y="100000"/>
                                    </p:animScale>
                                  </p:childTnLst>
                                </p:cTn>
                              </p:par>
                            </p:childTnLst>
                          </p:cTn>
                        </p:par>
                        <p:par>
                          <p:cTn id="58" fill="hold">
                            <p:stCondLst>
                              <p:cond delay="2000"/>
                            </p:stCondLst>
                            <p:childTnLst>
                              <p:par>
                                <p:cTn id="59" presetID="42" presetClass="exit" presetSubtype="0" fill="hold" grpId="1" nodeType="afterEffect">
                                  <p:stCondLst>
                                    <p:cond delay="0"/>
                                  </p:stCondLst>
                                  <p:childTnLst>
                                    <p:animEffect transition="out" filter="fade">
                                      <p:cBhvr>
                                        <p:cTn id="60" dur="3000"/>
                                        <p:tgtEl>
                                          <p:spTgt spid="42"/>
                                        </p:tgtEl>
                                      </p:cBhvr>
                                    </p:animEffect>
                                    <p:anim calcmode="lin" valueType="num">
                                      <p:cBhvr>
                                        <p:cTn id="61" dur="3000"/>
                                        <p:tgtEl>
                                          <p:spTgt spid="42"/>
                                        </p:tgtEl>
                                        <p:attrNameLst>
                                          <p:attrName>ppt_x</p:attrName>
                                        </p:attrNameLst>
                                      </p:cBhvr>
                                      <p:tavLst>
                                        <p:tav tm="0">
                                          <p:val>
                                            <p:strVal val="ppt_x"/>
                                          </p:val>
                                        </p:tav>
                                        <p:tav tm="100000">
                                          <p:val>
                                            <p:strVal val="ppt_x"/>
                                          </p:val>
                                        </p:tav>
                                      </p:tavLst>
                                    </p:anim>
                                    <p:anim calcmode="lin" valueType="num">
                                      <p:cBhvr>
                                        <p:cTn id="62" dur="3000"/>
                                        <p:tgtEl>
                                          <p:spTgt spid="42"/>
                                        </p:tgtEl>
                                        <p:attrNameLst>
                                          <p:attrName>ppt_y</p:attrName>
                                        </p:attrNameLst>
                                      </p:cBhvr>
                                      <p:tavLst>
                                        <p:tav tm="0">
                                          <p:val>
                                            <p:strVal val="ppt_y"/>
                                          </p:val>
                                        </p:tav>
                                        <p:tav tm="100000">
                                          <p:val>
                                            <p:strVal val="ppt_y+.1"/>
                                          </p:val>
                                        </p:tav>
                                      </p:tavLst>
                                    </p:anim>
                                    <p:set>
                                      <p:cBhvr>
                                        <p:cTn id="63" dur="1" fill="hold">
                                          <p:stCondLst>
                                            <p:cond delay="2999"/>
                                          </p:stCondLst>
                                        </p:cTn>
                                        <p:tgtEl>
                                          <p:spTgt spid="4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barn(inVertical)">
                                      <p:cBhvr>
                                        <p:cTn id="68" dur="2000"/>
                                        <p:tgtEl>
                                          <p:spTgt spid="43"/>
                                        </p:tgtEl>
                                      </p:cBhvr>
                                    </p:animEffect>
                                  </p:childTnLst>
                                </p:cTn>
                              </p:par>
                              <p:par>
                                <p:cTn id="69" presetID="14" presetClass="entr" presetSubtype="1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randombar(horizontal)">
                                      <p:cBhvr>
                                        <p:cTn id="71" dur="4000"/>
                                        <p:tgtEl>
                                          <p:spTgt spid="53"/>
                                        </p:tgtEl>
                                      </p:cBhvr>
                                    </p:animEffect>
                                  </p:childTnLst>
                                </p:cTn>
                              </p:par>
                              <p:par>
                                <p:cTn id="72" presetID="42"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4300"/>
                                        <p:tgtEl>
                                          <p:spTgt spid="58"/>
                                        </p:tgtEl>
                                      </p:cBhvr>
                                    </p:animEffect>
                                    <p:anim calcmode="lin" valueType="num">
                                      <p:cBhvr>
                                        <p:cTn id="75" dur="4300" fill="hold"/>
                                        <p:tgtEl>
                                          <p:spTgt spid="58"/>
                                        </p:tgtEl>
                                        <p:attrNameLst>
                                          <p:attrName>ppt_x</p:attrName>
                                        </p:attrNameLst>
                                      </p:cBhvr>
                                      <p:tavLst>
                                        <p:tav tm="0">
                                          <p:val>
                                            <p:strVal val="#ppt_x"/>
                                          </p:val>
                                        </p:tav>
                                        <p:tav tm="100000">
                                          <p:val>
                                            <p:strVal val="#ppt_x"/>
                                          </p:val>
                                        </p:tav>
                                      </p:tavLst>
                                    </p:anim>
                                    <p:anim calcmode="lin" valueType="num">
                                      <p:cBhvr>
                                        <p:cTn id="76" dur="43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2" grpId="0"/>
      <p:bldP spid="42" grpId="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309" y="2515324"/>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DNS Thread</a:t>
            </a:r>
          </a:p>
        </p:txBody>
      </p:sp>
      <p:sp>
        <p:nvSpPr>
          <p:cNvPr id="5" name="Rectangle 4"/>
          <p:cNvSpPr/>
          <p:nvPr/>
        </p:nvSpPr>
        <p:spPr>
          <a:xfrm>
            <a:off x="2772137" y="2932737"/>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Port 53</a:t>
            </a:r>
          </a:p>
        </p:txBody>
      </p:sp>
      <p:sp>
        <p:nvSpPr>
          <p:cNvPr id="6" name="Rectangle 5"/>
          <p:cNvSpPr/>
          <p:nvPr/>
        </p:nvSpPr>
        <p:spPr>
          <a:xfrm>
            <a:off x="1156022" y="5129757"/>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Client</a:t>
            </a:r>
          </a:p>
        </p:txBody>
      </p:sp>
      <p:sp>
        <p:nvSpPr>
          <p:cNvPr id="7" name="Rectangle 6"/>
          <p:cNvSpPr/>
          <p:nvPr/>
        </p:nvSpPr>
        <p:spPr>
          <a:xfrm>
            <a:off x="4673279" y="2932737"/>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Mini Thread 1</a:t>
            </a:r>
          </a:p>
        </p:txBody>
      </p:sp>
      <p:sp>
        <p:nvSpPr>
          <p:cNvPr id="8" name="Can 7"/>
          <p:cNvSpPr/>
          <p:nvPr/>
        </p:nvSpPr>
        <p:spPr>
          <a:xfrm>
            <a:off x="7856316" y="2645959"/>
            <a:ext cx="833378" cy="912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Database</a:t>
            </a:r>
          </a:p>
        </p:txBody>
      </p:sp>
      <p:sp>
        <p:nvSpPr>
          <p:cNvPr id="13" name="TextBox 12"/>
          <p:cNvSpPr txBox="1"/>
          <p:nvPr/>
        </p:nvSpPr>
        <p:spPr>
          <a:xfrm>
            <a:off x="2404711" y="2607250"/>
            <a:ext cx="431528" cy="300082"/>
          </a:xfrm>
          <a:prstGeom prst="rect">
            <a:avLst/>
          </a:prstGeom>
          <a:noFill/>
        </p:spPr>
        <p:txBody>
          <a:bodyPr wrap="none" rtlCol="0">
            <a:spAutoFit/>
          </a:bodyPr>
          <a:lstStyle/>
          <a:p>
            <a:r>
              <a:rPr lang="en-US" sz="1350" dirty="0" err="1"/>
              <a:t>Mở</a:t>
            </a:r>
            <a:endParaRPr lang="en-US" sz="1350" dirty="0"/>
          </a:p>
        </p:txBody>
      </p:sp>
      <p:sp>
        <p:nvSpPr>
          <p:cNvPr id="14" name="TextBox 13"/>
          <p:cNvSpPr txBox="1"/>
          <p:nvPr/>
        </p:nvSpPr>
        <p:spPr>
          <a:xfrm>
            <a:off x="2772137" y="4143772"/>
            <a:ext cx="1016304" cy="300082"/>
          </a:xfrm>
          <a:prstGeom prst="rect">
            <a:avLst/>
          </a:prstGeom>
          <a:noFill/>
        </p:spPr>
        <p:txBody>
          <a:bodyPr wrap="none" rtlCol="0">
            <a:spAutoFit/>
          </a:bodyPr>
          <a:lstStyle/>
          <a:p>
            <a:r>
              <a:rPr lang="en-US" sz="1350" dirty="0" err="1"/>
              <a:t>Gửi</a:t>
            </a:r>
            <a:r>
              <a:rPr lang="en-US" sz="1350" dirty="0"/>
              <a:t> </a:t>
            </a:r>
            <a:r>
              <a:rPr lang="en-US" sz="1350" dirty="0" err="1"/>
              <a:t>yêu</a:t>
            </a:r>
            <a:r>
              <a:rPr lang="en-US" sz="1350" dirty="0"/>
              <a:t> </a:t>
            </a:r>
            <a:r>
              <a:rPr lang="en-US" sz="1350" dirty="0" err="1"/>
              <a:t>cầu</a:t>
            </a:r>
            <a:endParaRPr lang="en-US" sz="1350" dirty="0"/>
          </a:p>
        </p:txBody>
      </p:sp>
      <p:cxnSp>
        <p:nvCxnSpPr>
          <p:cNvPr id="21" name="Straight Arrow Connector 20"/>
          <p:cNvCxnSpPr>
            <a:stCxn id="6" idx="0"/>
            <a:endCxn id="5" idx="2"/>
          </p:cNvCxnSpPr>
          <p:nvPr/>
        </p:nvCxnSpPr>
        <p:spPr>
          <a:xfrm flipV="1">
            <a:off x="1789736" y="3271297"/>
            <a:ext cx="1616115" cy="1858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4" idx="3"/>
            <a:endCxn id="5" idx="1"/>
          </p:cNvCxnSpPr>
          <p:nvPr/>
        </p:nvCxnSpPr>
        <p:spPr>
          <a:xfrm>
            <a:off x="1857737" y="2684604"/>
            <a:ext cx="914400" cy="417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46800" y="3124442"/>
            <a:ext cx="633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4" idx="0"/>
            <a:endCxn id="7" idx="0"/>
          </p:cNvCxnSpPr>
          <p:nvPr/>
        </p:nvCxnSpPr>
        <p:spPr>
          <a:xfrm rot="16200000" flipH="1">
            <a:off x="3056802" y="682545"/>
            <a:ext cx="417413" cy="4082970"/>
          </a:xfrm>
          <a:prstGeom prst="bentConnector3">
            <a:avLst>
              <a:gd name="adj1" fmla="val -41074"/>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73773" y="2002850"/>
            <a:ext cx="430824" cy="300082"/>
          </a:xfrm>
          <a:prstGeom prst="rect">
            <a:avLst/>
          </a:prstGeom>
          <a:noFill/>
        </p:spPr>
        <p:txBody>
          <a:bodyPr wrap="none" rtlCol="0">
            <a:spAutoFit/>
          </a:bodyPr>
          <a:lstStyle/>
          <a:p>
            <a:r>
              <a:rPr lang="en-US" sz="1350" dirty="0" err="1"/>
              <a:t>Tạo</a:t>
            </a:r>
            <a:endParaRPr lang="en-US" sz="1350" dirty="0"/>
          </a:p>
        </p:txBody>
      </p:sp>
      <p:sp>
        <p:nvSpPr>
          <p:cNvPr id="38" name="TextBox 37"/>
          <p:cNvSpPr txBox="1"/>
          <p:nvPr/>
        </p:nvSpPr>
        <p:spPr>
          <a:xfrm>
            <a:off x="4002619" y="3205534"/>
            <a:ext cx="688458" cy="300082"/>
          </a:xfrm>
          <a:prstGeom prst="rect">
            <a:avLst/>
          </a:prstGeom>
          <a:noFill/>
        </p:spPr>
        <p:txBody>
          <a:bodyPr wrap="none" rtlCol="0">
            <a:spAutoFit/>
          </a:bodyPr>
          <a:lstStyle/>
          <a:p>
            <a:r>
              <a:rPr lang="en-US" sz="1350" dirty="0" err="1"/>
              <a:t>Gửi</a:t>
            </a:r>
            <a:r>
              <a:rPr lang="en-US" sz="1350" dirty="0"/>
              <a:t> </a:t>
            </a:r>
            <a:r>
              <a:rPr lang="en-US" sz="1350" dirty="0" err="1"/>
              <a:t>gói</a:t>
            </a:r>
            <a:endParaRPr lang="en-US" sz="1350" dirty="0"/>
          </a:p>
        </p:txBody>
      </p:sp>
      <p:cxnSp>
        <p:nvCxnSpPr>
          <p:cNvPr id="41" name="Curved Connector 40"/>
          <p:cNvCxnSpPr>
            <a:stCxn id="7" idx="2"/>
            <a:endCxn id="7" idx="3"/>
          </p:cNvCxnSpPr>
          <p:nvPr/>
        </p:nvCxnSpPr>
        <p:spPr>
          <a:xfrm rot="5400000" flipH="1" flipV="1">
            <a:off x="5539210" y="2869799"/>
            <a:ext cx="169280" cy="633714"/>
          </a:xfrm>
          <a:prstGeom prst="curvedConnector4">
            <a:avLst>
              <a:gd name="adj1" fmla="val -101282"/>
              <a:gd name="adj2" fmla="val 127055"/>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95622" y="3465093"/>
            <a:ext cx="1680845" cy="507831"/>
          </a:xfrm>
          <a:prstGeom prst="rect">
            <a:avLst/>
          </a:prstGeom>
          <a:noFill/>
        </p:spPr>
        <p:txBody>
          <a:bodyPr wrap="none" rtlCol="0">
            <a:spAutoFit/>
          </a:bodyPr>
          <a:lstStyle/>
          <a:p>
            <a:r>
              <a:rPr lang="en-US" sz="1350" dirty="0" err="1"/>
              <a:t>Kiểm</a:t>
            </a:r>
            <a:r>
              <a:rPr lang="en-US" sz="1350" dirty="0"/>
              <a:t> </a:t>
            </a:r>
            <a:r>
              <a:rPr lang="en-US" sz="1350" dirty="0" err="1"/>
              <a:t>tra</a:t>
            </a:r>
            <a:r>
              <a:rPr lang="en-US" sz="1350" dirty="0"/>
              <a:t/>
            </a:r>
            <a:br>
              <a:rPr lang="en-US" sz="1350" dirty="0"/>
            </a:br>
            <a:r>
              <a:rPr lang="en-US" sz="1350" dirty="0"/>
              <a:t>(</a:t>
            </a:r>
            <a:r>
              <a:rPr lang="en-US" sz="1350" dirty="0" err="1"/>
              <a:t>Gói</a:t>
            </a:r>
            <a:r>
              <a:rPr lang="en-US" sz="1350" dirty="0"/>
              <a:t> request domain)</a:t>
            </a:r>
          </a:p>
        </p:txBody>
      </p:sp>
      <p:cxnSp>
        <p:nvCxnSpPr>
          <p:cNvPr id="45" name="Straight Arrow Connector 44"/>
          <p:cNvCxnSpPr/>
          <p:nvPr/>
        </p:nvCxnSpPr>
        <p:spPr>
          <a:xfrm flipV="1">
            <a:off x="5940708" y="3029348"/>
            <a:ext cx="19156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083943" y="2482768"/>
            <a:ext cx="1548694" cy="507831"/>
          </a:xfrm>
          <a:prstGeom prst="rect">
            <a:avLst/>
          </a:prstGeom>
          <a:noFill/>
        </p:spPr>
        <p:txBody>
          <a:bodyPr wrap="none" rtlCol="0">
            <a:spAutoFit/>
          </a:bodyPr>
          <a:lstStyle/>
          <a:p>
            <a:r>
              <a:rPr lang="en-US" sz="1350" dirty="0" err="1"/>
              <a:t>Tìm</a:t>
            </a:r>
            <a:r>
              <a:rPr lang="en-US" sz="1350" dirty="0"/>
              <a:t> </a:t>
            </a:r>
            <a:r>
              <a:rPr lang="en-US" sz="1350" dirty="0" err="1"/>
              <a:t>trong</a:t>
            </a:r>
            <a:r>
              <a:rPr lang="en-US" sz="1350" dirty="0"/>
              <a:t> database</a:t>
            </a:r>
          </a:p>
          <a:p>
            <a:r>
              <a:rPr lang="en-US" sz="1350" dirty="0" err="1"/>
              <a:t>Và</a:t>
            </a:r>
            <a:r>
              <a:rPr lang="en-US" sz="1350" dirty="0"/>
              <a:t> </a:t>
            </a:r>
            <a:r>
              <a:rPr lang="en-US" sz="1350" dirty="0" err="1"/>
              <a:t>trả</a:t>
            </a:r>
            <a:r>
              <a:rPr lang="en-US" sz="1350" dirty="0"/>
              <a:t> </a:t>
            </a:r>
            <a:r>
              <a:rPr lang="en-US" sz="1350" dirty="0" err="1"/>
              <a:t>về</a:t>
            </a:r>
            <a:r>
              <a:rPr lang="en-US" sz="1350" dirty="0"/>
              <a:t> </a:t>
            </a:r>
            <a:r>
              <a:rPr lang="en-US" sz="1350" dirty="0" err="1"/>
              <a:t>kết</a:t>
            </a:r>
            <a:r>
              <a:rPr lang="en-US" sz="1350" dirty="0"/>
              <a:t> </a:t>
            </a:r>
            <a:r>
              <a:rPr lang="en-US" sz="1350" dirty="0" err="1"/>
              <a:t>quả</a:t>
            </a:r>
            <a:endParaRPr lang="en-US" sz="1350" dirty="0"/>
          </a:p>
        </p:txBody>
      </p:sp>
      <p:sp>
        <p:nvSpPr>
          <p:cNvPr id="52" name="TextBox 51"/>
          <p:cNvSpPr txBox="1"/>
          <p:nvPr/>
        </p:nvSpPr>
        <p:spPr>
          <a:xfrm>
            <a:off x="4908857" y="3990272"/>
            <a:ext cx="1360309" cy="300082"/>
          </a:xfrm>
          <a:prstGeom prst="rect">
            <a:avLst/>
          </a:prstGeom>
          <a:noFill/>
        </p:spPr>
        <p:txBody>
          <a:bodyPr wrap="none" rtlCol="0">
            <a:spAutoFit/>
          </a:bodyPr>
          <a:lstStyle/>
          <a:p>
            <a:r>
              <a:rPr lang="en-US" sz="1350" dirty="0" err="1"/>
              <a:t>Tạo</a:t>
            </a:r>
            <a:r>
              <a:rPr lang="en-US" sz="1350" dirty="0"/>
              <a:t> </a:t>
            </a:r>
            <a:r>
              <a:rPr lang="en-US" sz="1350" dirty="0" err="1"/>
              <a:t>gói</a:t>
            </a:r>
            <a:r>
              <a:rPr lang="en-US" sz="1350" dirty="0"/>
              <a:t> response</a:t>
            </a:r>
          </a:p>
        </p:txBody>
      </p:sp>
      <p:cxnSp>
        <p:nvCxnSpPr>
          <p:cNvPr id="54" name="Straight Arrow Connector 53"/>
          <p:cNvCxnSpPr/>
          <p:nvPr/>
        </p:nvCxnSpPr>
        <p:spPr>
          <a:xfrm flipH="1">
            <a:off x="4039565" y="3029348"/>
            <a:ext cx="633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042943" y="2645575"/>
            <a:ext cx="601575" cy="300082"/>
          </a:xfrm>
          <a:prstGeom prst="rect">
            <a:avLst/>
          </a:prstGeom>
          <a:noFill/>
        </p:spPr>
        <p:txBody>
          <a:bodyPr wrap="none" rtlCol="0">
            <a:spAutoFit/>
          </a:bodyPr>
          <a:lstStyle/>
          <a:p>
            <a:r>
              <a:rPr lang="en-US" sz="1350" dirty="0" err="1"/>
              <a:t>Trả</a:t>
            </a:r>
            <a:r>
              <a:rPr lang="en-US" sz="1350" dirty="0"/>
              <a:t> </a:t>
            </a:r>
            <a:r>
              <a:rPr lang="en-US" sz="1350" dirty="0" err="1"/>
              <a:t>về</a:t>
            </a:r>
            <a:endParaRPr lang="en-US" sz="1350" dirty="0"/>
          </a:p>
        </p:txBody>
      </p:sp>
      <p:cxnSp>
        <p:nvCxnSpPr>
          <p:cNvPr id="58" name="Straight Arrow Connector 57"/>
          <p:cNvCxnSpPr/>
          <p:nvPr/>
        </p:nvCxnSpPr>
        <p:spPr>
          <a:xfrm flipH="1">
            <a:off x="1524000" y="3271296"/>
            <a:ext cx="1604169" cy="185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173150" y="3881447"/>
            <a:ext cx="1329146" cy="300082"/>
          </a:xfrm>
          <a:prstGeom prst="rect">
            <a:avLst/>
          </a:prstGeom>
          <a:noFill/>
        </p:spPr>
        <p:txBody>
          <a:bodyPr wrap="none" rtlCol="0">
            <a:spAutoFit/>
          </a:bodyPr>
          <a:lstStyle/>
          <a:p>
            <a:r>
              <a:rPr lang="en-US" sz="1350" dirty="0" err="1"/>
              <a:t>Trả</a:t>
            </a:r>
            <a:r>
              <a:rPr lang="en-US" sz="1350" dirty="0"/>
              <a:t> </a:t>
            </a:r>
            <a:r>
              <a:rPr lang="en-US" sz="1350" dirty="0" err="1"/>
              <a:t>gói</a:t>
            </a:r>
            <a:r>
              <a:rPr lang="en-US" sz="1350" dirty="0"/>
              <a:t> response</a:t>
            </a:r>
          </a:p>
        </p:txBody>
      </p:sp>
      <p:sp>
        <p:nvSpPr>
          <p:cNvPr id="64" name="Rectangle 63"/>
          <p:cNvSpPr/>
          <p:nvPr/>
        </p:nvSpPr>
        <p:spPr>
          <a:xfrm>
            <a:off x="5940707" y="1171214"/>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Google</a:t>
            </a:r>
          </a:p>
        </p:txBody>
      </p:sp>
      <p:sp>
        <p:nvSpPr>
          <p:cNvPr id="68" name="TextBox 67"/>
          <p:cNvSpPr txBox="1"/>
          <p:nvPr/>
        </p:nvSpPr>
        <p:spPr>
          <a:xfrm>
            <a:off x="6515899" y="1898976"/>
            <a:ext cx="1267142" cy="507831"/>
          </a:xfrm>
          <a:prstGeom prst="rect">
            <a:avLst/>
          </a:prstGeom>
          <a:noFill/>
        </p:spPr>
        <p:txBody>
          <a:bodyPr wrap="none" rtlCol="0">
            <a:spAutoFit/>
          </a:bodyPr>
          <a:lstStyle/>
          <a:p>
            <a:r>
              <a:rPr lang="en-US" sz="1350" dirty="0"/>
              <a:t>   9. </a:t>
            </a:r>
            <a:r>
              <a:rPr lang="en-US" sz="1350" dirty="0" err="1"/>
              <a:t>Không</a:t>
            </a:r>
            <a:r>
              <a:rPr lang="en-US" sz="1350" dirty="0"/>
              <a:t> </a:t>
            </a:r>
            <a:r>
              <a:rPr lang="en-US" sz="1350" dirty="0" err="1"/>
              <a:t>có</a:t>
            </a:r>
            <a:endParaRPr lang="en-US" sz="1350" dirty="0"/>
          </a:p>
          <a:p>
            <a:r>
              <a:rPr lang="en-US" sz="1350" dirty="0"/>
              <a:t>(</a:t>
            </a:r>
            <a:r>
              <a:rPr lang="en-US" sz="1350" dirty="0" err="1"/>
              <a:t>Gửi</a:t>
            </a:r>
            <a:r>
              <a:rPr lang="en-US" sz="1350" dirty="0"/>
              <a:t> </a:t>
            </a:r>
            <a:r>
              <a:rPr lang="en-US" sz="1350" dirty="0" err="1"/>
              <a:t>cho</a:t>
            </a:r>
            <a:r>
              <a:rPr lang="en-US" sz="1350" dirty="0"/>
              <a:t> </a:t>
            </a:r>
            <a:r>
              <a:rPr lang="en-US" sz="1350" dirty="0" err="1"/>
              <a:t>goole</a:t>
            </a:r>
            <a:r>
              <a:rPr lang="en-US" sz="1350" dirty="0"/>
              <a:t>)</a:t>
            </a:r>
          </a:p>
        </p:txBody>
      </p:sp>
      <p:cxnSp>
        <p:nvCxnSpPr>
          <p:cNvPr id="70" name="Straight Arrow Connector 69"/>
          <p:cNvCxnSpPr>
            <a:stCxn id="8" idx="2"/>
            <a:endCxn id="7" idx="3"/>
          </p:cNvCxnSpPr>
          <p:nvPr/>
        </p:nvCxnSpPr>
        <p:spPr>
          <a:xfrm flipH="1">
            <a:off x="5940708" y="3102016"/>
            <a:ext cx="19156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631083" y="1521745"/>
            <a:ext cx="1267428" cy="142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387647" y="1509773"/>
            <a:ext cx="1267428" cy="142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007224" y="1716130"/>
            <a:ext cx="1381725" cy="300082"/>
          </a:xfrm>
          <a:prstGeom prst="rect">
            <a:avLst/>
          </a:prstGeom>
          <a:noFill/>
        </p:spPr>
        <p:txBody>
          <a:bodyPr wrap="none" rtlCol="0">
            <a:spAutoFit/>
          </a:bodyPr>
          <a:lstStyle/>
          <a:p>
            <a:r>
              <a:rPr lang="en-US" sz="1350" dirty="0"/>
              <a:t>10. Google </a:t>
            </a:r>
            <a:r>
              <a:rPr lang="en-US" sz="1350" dirty="0" err="1"/>
              <a:t>trả</a:t>
            </a:r>
            <a:r>
              <a:rPr lang="en-US" sz="1350" dirty="0"/>
              <a:t> </a:t>
            </a:r>
            <a:r>
              <a:rPr lang="en-US" sz="1350" dirty="0" err="1"/>
              <a:t>về</a:t>
            </a:r>
            <a:endParaRPr lang="en-US" sz="1350" dirty="0"/>
          </a:p>
        </p:txBody>
      </p:sp>
      <p:sp>
        <p:nvSpPr>
          <p:cNvPr id="80" name="Rectangle 79"/>
          <p:cNvSpPr/>
          <p:nvPr/>
        </p:nvSpPr>
        <p:spPr>
          <a:xfrm>
            <a:off x="3214072" y="1228053"/>
            <a:ext cx="1267428" cy="338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Auto Off Thread</a:t>
            </a:r>
          </a:p>
        </p:txBody>
      </p:sp>
      <p:cxnSp>
        <p:nvCxnSpPr>
          <p:cNvPr id="82" name="Straight Arrow Connector 81"/>
          <p:cNvCxnSpPr>
            <a:stCxn id="80" idx="2"/>
          </p:cNvCxnSpPr>
          <p:nvPr/>
        </p:nvCxnSpPr>
        <p:spPr>
          <a:xfrm>
            <a:off x="3847786" y="1566612"/>
            <a:ext cx="1278353" cy="1376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356079" y="1864350"/>
            <a:ext cx="654346" cy="300082"/>
          </a:xfrm>
          <a:prstGeom prst="rect">
            <a:avLst/>
          </a:prstGeom>
          <a:noFill/>
        </p:spPr>
        <p:txBody>
          <a:bodyPr wrap="none" rtlCol="0">
            <a:spAutoFit/>
          </a:bodyPr>
          <a:lstStyle/>
          <a:p>
            <a:r>
              <a:rPr lang="en-US" sz="1350" dirty="0"/>
              <a:t>500ms</a:t>
            </a:r>
          </a:p>
        </p:txBody>
      </p:sp>
      <p:cxnSp>
        <p:nvCxnSpPr>
          <p:cNvPr id="86" name="Elbow Connector 85"/>
          <p:cNvCxnSpPr>
            <a:stCxn id="4" idx="0"/>
            <a:endCxn id="80" idx="1"/>
          </p:cNvCxnSpPr>
          <p:nvPr/>
        </p:nvCxnSpPr>
        <p:spPr>
          <a:xfrm rot="5400000" flipH="1" flipV="1">
            <a:off x="1660053" y="961304"/>
            <a:ext cx="1117991" cy="199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873012" y="1097542"/>
            <a:ext cx="430824" cy="300082"/>
          </a:xfrm>
          <a:prstGeom prst="rect">
            <a:avLst/>
          </a:prstGeom>
          <a:noFill/>
        </p:spPr>
        <p:txBody>
          <a:bodyPr wrap="none" rtlCol="0">
            <a:spAutoFit/>
          </a:bodyPr>
          <a:lstStyle/>
          <a:p>
            <a:r>
              <a:rPr lang="en-US" sz="1350" dirty="0" err="1"/>
              <a:t>Tạo</a:t>
            </a:r>
            <a:endParaRPr lang="en-US" sz="1350" dirty="0"/>
          </a:p>
        </p:txBody>
      </p:sp>
    </p:spTree>
    <p:extLst>
      <p:ext uri="{BB962C8B-B14F-4D97-AF65-F5344CB8AC3E}">
        <p14:creationId xmlns:p14="http://schemas.microsoft.com/office/powerpoint/2010/main" val="313737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circle(in)">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circle(in)">
                                      <p:cBhvr>
                                        <p:cTn id="34" dur="2000"/>
                                        <p:tgtEl>
                                          <p:spTgt spid="35"/>
                                        </p:tgtEl>
                                      </p:cBhvr>
                                    </p:animEffect>
                                  </p:childTnLst>
                                </p:cTn>
                              </p:par>
                              <p:par>
                                <p:cTn id="35" presetID="16" presetClass="entr" presetSubtype="21"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barn(inVertical)">
                                      <p:cBhvr>
                                        <p:cTn id="37" dur="500"/>
                                        <p:tgtEl>
                                          <p:spTgt spid="86"/>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circle(in)">
                                      <p:cBhvr>
                                        <p:cTn id="40" dur="2000"/>
                                        <p:tgtEl>
                                          <p:spTgt spid="8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circle(in)">
                                      <p:cBhvr>
                                        <p:cTn id="46" dur="2000"/>
                                        <p:tgtEl>
                                          <p:spTgt spid="3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circle(in)">
                                      <p:cBhvr>
                                        <p:cTn id="49" dur="2000"/>
                                        <p:tgtEl>
                                          <p:spTgt spid="88"/>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circle(in)">
                                      <p:cBhvr>
                                        <p:cTn id="54" dur="2000"/>
                                        <p:tgtEl>
                                          <p:spTgt spid="82"/>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circle(in)">
                                      <p:cBhvr>
                                        <p:cTn id="57" dur="2000"/>
                                        <p:tgtEl>
                                          <p:spTgt spid="8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arn(inVertical)">
                                      <p:cBhvr>
                                        <p:cTn id="62" dur="500"/>
                                        <p:tgtEl>
                                          <p:spTgt spid="30"/>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barn(inVertical)">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circle(in)">
                                      <p:cBhvr>
                                        <p:cTn id="70" dur="2000"/>
                                        <p:tgtEl>
                                          <p:spTgt spid="41"/>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circle(in)">
                                      <p:cBhvr>
                                        <p:cTn id="73" dur="20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circle(in)">
                                      <p:cBhvr>
                                        <p:cTn id="78" dur="2000"/>
                                        <p:tgtEl>
                                          <p:spTgt spid="45"/>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circle(in)">
                                      <p:cBhvr>
                                        <p:cTn id="81" dur="2000"/>
                                        <p:tgtEl>
                                          <p:spTgt spid="8"/>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barn(inVertical)">
                                      <p:cBhvr>
                                        <p:cTn id="84" dur="500"/>
                                        <p:tgtEl>
                                          <p:spTgt spid="48"/>
                                        </p:tgtEl>
                                      </p:cBhvr>
                                    </p:animEffect>
                                  </p:childTnLst>
                                </p:cTn>
                              </p:par>
                              <p:par>
                                <p:cTn id="85" presetID="6" presetClass="entr" presetSubtype="16" fill="hold" nodeType="withEffect">
                                  <p:stCondLst>
                                    <p:cond delay="600"/>
                                  </p:stCondLst>
                                  <p:childTnLst>
                                    <p:set>
                                      <p:cBhvr>
                                        <p:cTn id="86" dur="1" fill="hold">
                                          <p:stCondLst>
                                            <p:cond delay="0"/>
                                          </p:stCondLst>
                                        </p:cTn>
                                        <p:tgtEl>
                                          <p:spTgt spid="70"/>
                                        </p:tgtEl>
                                        <p:attrNameLst>
                                          <p:attrName>style.visibility</p:attrName>
                                        </p:attrNameLst>
                                      </p:cBhvr>
                                      <p:to>
                                        <p:strVal val="visible"/>
                                      </p:to>
                                    </p:set>
                                    <p:animEffect transition="in" filter="circle(in)">
                                      <p:cBhvr>
                                        <p:cTn id="87" dur="20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circle(in)">
                                      <p:cBhvr>
                                        <p:cTn id="92" dur="2000"/>
                                        <p:tgtEl>
                                          <p:spTgt spid="52"/>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circle(in)">
                                      <p:cBhvr>
                                        <p:cTn id="97" dur="2000"/>
                                        <p:tgtEl>
                                          <p:spTgt spid="54"/>
                                        </p:tgtEl>
                                      </p:cBhvr>
                                    </p:animEffect>
                                  </p:childTnLst>
                                </p:cTn>
                              </p:par>
                              <p:par>
                                <p:cTn id="98" presetID="16" presetClass="entr" presetSubtype="21" fill="hold" grpId="0" nodeType="withEffect">
                                  <p:stCondLst>
                                    <p:cond delay="300"/>
                                  </p:stCondLst>
                                  <p:childTnLst>
                                    <p:set>
                                      <p:cBhvr>
                                        <p:cTn id="99" dur="1" fill="hold">
                                          <p:stCondLst>
                                            <p:cond delay="0"/>
                                          </p:stCondLst>
                                        </p:cTn>
                                        <p:tgtEl>
                                          <p:spTgt spid="56"/>
                                        </p:tgtEl>
                                        <p:attrNameLst>
                                          <p:attrName>style.visibility</p:attrName>
                                        </p:attrNameLst>
                                      </p:cBhvr>
                                      <p:to>
                                        <p:strVal val="visible"/>
                                      </p:to>
                                    </p:set>
                                    <p:animEffect transition="in" filter="barn(inVertical)">
                                      <p:cBhvr>
                                        <p:cTn id="100" dur="500"/>
                                        <p:tgtEl>
                                          <p:spTgt spid="56"/>
                                        </p:tgtEl>
                                      </p:cBhvr>
                                    </p:animEffect>
                                  </p:childTnLst>
                                </p:cTn>
                              </p:par>
                              <p:par>
                                <p:cTn id="101" presetID="6" presetClass="entr" presetSubtype="16" fill="hold" nodeType="withEffect">
                                  <p:stCondLst>
                                    <p:cond delay="4100"/>
                                  </p:stCondLst>
                                  <p:childTnLst>
                                    <p:set>
                                      <p:cBhvr>
                                        <p:cTn id="102" dur="1" fill="hold">
                                          <p:stCondLst>
                                            <p:cond delay="0"/>
                                          </p:stCondLst>
                                        </p:cTn>
                                        <p:tgtEl>
                                          <p:spTgt spid="58"/>
                                        </p:tgtEl>
                                        <p:attrNameLst>
                                          <p:attrName>style.visibility</p:attrName>
                                        </p:attrNameLst>
                                      </p:cBhvr>
                                      <p:to>
                                        <p:strVal val="visible"/>
                                      </p:to>
                                    </p:set>
                                    <p:animEffect transition="in" filter="circle(in)">
                                      <p:cBhvr>
                                        <p:cTn id="103" dur="2000"/>
                                        <p:tgtEl>
                                          <p:spTgt spid="58"/>
                                        </p:tgtEl>
                                      </p:cBhvr>
                                    </p:animEffect>
                                  </p:childTnLst>
                                </p:cTn>
                              </p:par>
                              <p:par>
                                <p:cTn id="104" presetID="16" presetClass="entr" presetSubtype="21" fill="hold" grpId="0" nodeType="withEffect">
                                  <p:stCondLst>
                                    <p:cond delay="4100"/>
                                  </p:stCondLst>
                                  <p:childTnLst>
                                    <p:set>
                                      <p:cBhvr>
                                        <p:cTn id="105" dur="1" fill="hold">
                                          <p:stCondLst>
                                            <p:cond delay="0"/>
                                          </p:stCondLst>
                                        </p:cTn>
                                        <p:tgtEl>
                                          <p:spTgt spid="63"/>
                                        </p:tgtEl>
                                        <p:attrNameLst>
                                          <p:attrName>style.visibility</p:attrName>
                                        </p:attrNameLst>
                                      </p:cBhvr>
                                      <p:to>
                                        <p:strVal val="visible"/>
                                      </p:to>
                                    </p:set>
                                    <p:animEffect transition="in" filter="barn(inVertical)">
                                      <p:cBhvr>
                                        <p:cTn id="106" dur="500"/>
                                        <p:tgtEl>
                                          <p:spTgt spid="63"/>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xit" presetSubtype="32" fill="hold" grpId="1" nodeType="clickEffect">
                                  <p:stCondLst>
                                    <p:cond delay="0"/>
                                  </p:stCondLst>
                                  <p:childTnLst>
                                    <p:animEffect transition="out" filter="circle(out)">
                                      <p:cBhvr>
                                        <p:cTn id="110" dur="2000"/>
                                        <p:tgtEl>
                                          <p:spTgt spid="56"/>
                                        </p:tgtEl>
                                      </p:cBhvr>
                                    </p:animEffect>
                                    <p:set>
                                      <p:cBhvr>
                                        <p:cTn id="111" dur="1" fill="hold">
                                          <p:stCondLst>
                                            <p:cond delay="1999"/>
                                          </p:stCondLst>
                                        </p:cTn>
                                        <p:tgtEl>
                                          <p:spTgt spid="56"/>
                                        </p:tgtEl>
                                        <p:attrNameLst>
                                          <p:attrName>style.visibility</p:attrName>
                                        </p:attrNameLst>
                                      </p:cBhvr>
                                      <p:to>
                                        <p:strVal val="hidden"/>
                                      </p:to>
                                    </p:set>
                                  </p:childTnLst>
                                </p:cTn>
                              </p:par>
                              <p:par>
                                <p:cTn id="112" presetID="6" presetClass="exit" presetSubtype="32" fill="hold" nodeType="withEffect">
                                  <p:stCondLst>
                                    <p:cond delay="0"/>
                                  </p:stCondLst>
                                  <p:childTnLst>
                                    <p:animEffect transition="out" filter="circle(out)">
                                      <p:cBhvr>
                                        <p:cTn id="113" dur="2000"/>
                                        <p:tgtEl>
                                          <p:spTgt spid="58"/>
                                        </p:tgtEl>
                                      </p:cBhvr>
                                    </p:animEffect>
                                    <p:set>
                                      <p:cBhvr>
                                        <p:cTn id="114" dur="1" fill="hold">
                                          <p:stCondLst>
                                            <p:cond delay="1999"/>
                                          </p:stCondLst>
                                        </p:cTn>
                                        <p:tgtEl>
                                          <p:spTgt spid="58"/>
                                        </p:tgtEl>
                                        <p:attrNameLst>
                                          <p:attrName>style.visibility</p:attrName>
                                        </p:attrNameLst>
                                      </p:cBhvr>
                                      <p:to>
                                        <p:strVal val="hidden"/>
                                      </p:to>
                                    </p:set>
                                  </p:childTnLst>
                                </p:cTn>
                              </p:par>
                              <p:par>
                                <p:cTn id="115" presetID="6" presetClass="exit" presetSubtype="32" fill="hold" grpId="1" nodeType="withEffect">
                                  <p:stCondLst>
                                    <p:cond delay="0"/>
                                  </p:stCondLst>
                                  <p:childTnLst>
                                    <p:animEffect transition="out" filter="circle(out)">
                                      <p:cBhvr>
                                        <p:cTn id="116" dur="2000"/>
                                        <p:tgtEl>
                                          <p:spTgt spid="63"/>
                                        </p:tgtEl>
                                      </p:cBhvr>
                                    </p:animEffect>
                                    <p:set>
                                      <p:cBhvr>
                                        <p:cTn id="117" dur="1" fill="hold">
                                          <p:stCondLst>
                                            <p:cond delay="1999"/>
                                          </p:stCondLst>
                                        </p:cTn>
                                        <p:tgtEl>
                                          <p:spTgt spid="63"/>
                                        </p:tgtEl>
                                        <p:attrNameLst>
                                          <p:attrName>style.visibility</p:attrName>
                                        </p:attrNameLst>
                                      </p:cBhvr>
                                      <p:to>
                                        <p:strVal val="hidden"/>
                                      </p:to>
                                    </p:set>
                                  </p:childTnLst>
                                </p:cTn>
                              </p:par>
                              <p:par>
                                <p:cTn id="118" presetID="6" presetClass="exit" presetSubtype="32" fill="hold" grpId="1" nodeType="withEffect">
                                  <p:stCondLst>
                                    <p:cond delay="0"/>
                                  </p:stCondLst>
                                  <p:childTnLst>
                                    <p:animEffect transition="out" filter="circle(out)">
                                      <p:cBhvr>
                                        <p:cTn id="119" dur="2000"/>
                                        <p:tgtEl>
                                          <p:spTgt spid="52"/>
                                        </p:tgtEl>
                                      </p:cBhvr>
                                    </p:animEffect>
                                    <p:set>
                                      <p:cBhvr>
                                        <p:cTn id="120" dur="1" fill="hold">
                                          <p:stCondLst>
                                            <p:cond delay="1999"/>
                                          </p:stCondLst>
                                        </p:cTn>
                                        <p:tgtEl>
                                          <p:spTgt spid="52"/>
                                        </p:tgtEl>
                                        <p:attrNameLst>
                                          <p:attrName>style.visibility</p:attrName>
                                        </p:attrNameLst>
                                      </p:cBhvr>
                                      <p:to>
                                        <p:strVal val="hidden"/>
                                      </p:to>
                                    </p:set>
                                  </p:childTnLst>
                                </p:cTn>
                              </p:par>
                              <p:par>
                                <p:cTn id="121" presetID="6" presetClass="exit" presetSubtype="32" fill="hold" nodeType="withEffect">
                                  <p:stCondLst>
                                    <p:cond delay="0"/>
                                  </p:stCondLst>
                                  <p:childTnLst>
                                    <p:animEffect transition="out" filter="circle(out)">
                                      <p:cBhvr>
                                        <p:cTn id="122" dur="2000"/>
                                        <p:tgtEl>
                                          <p:spTgt spid="54"/>
                                        </p:tgtEl>
                                      </p:cBhvr>
                                    </p:animEffect>
                                    <p:set>
                                      <p:cBhvr>
                                        <p:cTn id="123" dur="1" fill="hold">
                                          <p:stCondLst>
                                            <p:cond delay="1999"/>
                                          </p:stCondLst>
                                        </p:cTn>
                                        <p:tgtEl>
                                          <p:spTgt spid="5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6" presetClass="entr" presetSubtype="16" fill="hold" nodeType="click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circle(in)">
                                      <p:cBhvr>
                                        <p:cTn id="128" dur="2000"/>
                                        <p:tgtEl>
                                          <p:spTgt spid="74"/>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circle(in)">
                                      <p:cBhvr>
                                        <p:cTn id="131" dur="2000"/>
                                        <p:tgtEl>
                                          <p:spTgt spid="68"/>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64"/>
                                        </p:tgtEl>
                                        <p:attrNameLst>
                                          <p:attrName>style.visibility</p:attrName>
                                        </p:attrNameLst>
                                      </p:cBhvr>
                                      <p:to>
                                        <p:strVal val="visible"/>
                                      </p:to>
                                    </p:set>
                                    <p:animEffect transition="in" filter="circle(in)">
                                      <p:cBhvr>
                                        <p:cTn id="134" dur="2000"/>
                                        <p:tgtEl>
                                          <p:spTgt spid="64"/>
                                        </p:tgtEl>
                                      </p:cBhvr>
                                    </p:animEffect>
                                  </p:childTnLst>
                                </p:cTn>
                              </p:par>
                              <p:par>
                                <p:cTn id="135" presetID="6" presetClass="entr" presetSubtype="16" fill="hold" nodeType="withEffect">
                                  <p:stCondLst>
                                    <p:cond delay="3500"/>
                                  </p:stCondLst>
                                  <p:childTnLst>
                                    <p:set>
                                      <p:cBhvr>
                                        <p:cTn id="136" dur="1" fill="hold">
                                          <p:stCondLst>
                                            <p:cond delay="0"/>
                                          </p:stCondLst>
                                        </p:cTn>
                                        <p:tgtEl>
                                          <p:spTgt spid="77"/>
                                        </p:tgtEl>
                                        <p:attrNameLst>
                                          <p:attrName>style.visibility</p:attrName>
                                        </p:attrNameLst>
                                      </p:cBhvr>
                                      <p:to>
                                        <p:strVal val="visible"/>
                                      </p:to>
                                    </p:set>
                                    <p:animEffect transition="in" filter="circle(in)">
                                      <p:cBhvr>
                                        <p:cTn id="137" dur="2000"/>
                                        <p:tgtEl>
                                          <p:spTgt spid="77"/>
                                        </p:tgtEl>
                                      </p:cBhvr>
                                    </p:animEffect>
                                  </p:childTnLst>
                                </p:cTn>
                              </p:par>
                              <p:par>
                                <p:cTn id="138" presetID="21" presetClass="entr" presetSubtype="1" fill="hold" grpId="0" nodeType="withEffect">
                                  <p:stCondLst>
                                    <p:cond delay="3900"/>
                                  </p:stCondLst>
                                  <p:childTnLst>
                                    <p:set>
                                      <p:cBhvr>
                                        <p:cTn id="139" dur="1" fill="hold">
                                          <p:stCondLst>
                                            <p:cond delay="0"/>
                                          </p:stCondLst>
                                        </p:cTn>
                                        <p:tgtEl>
                                          <p:spTgt spid="79"/>
                                        </p:tgtEl>
                                        <p:attrNameLst>
                                          <p:attrName>style.visibility</p:attrName>
                                        </p:attrNameLst>
                                      </p:cBhvr>
                                      <p:to>
                                        <p:strVal val="visible"/>
                                      </p:to>
                                    </p:set>
                                    <p:animEffect transition="in" filter="wheel(1)">
                                      <p:cBhvr>
                                        <p:cTn id="140" dur="2000"/>
                                        <p:tgtEl>
                                          <p:spTgt spid="79"/>
                                        </p:tgtEl>
                                      </p:cBhvr>
                                    </p:animEffect>
                                  </p:childTnLst>
                                </p:cTn>
                              </p:par>
                            </p:childTnLst>
                          </p:cTn>
                        </p:par>
                      </p:childTnLst>
                    </p:cTn>
                  </p:par>
                  <p:par>
                    <p:cTn id="141" fill="hold">
                      <p:stCondLst>
                        <p:cond delay="indefinite"/>
                      </p:stCondLst>
                      <p:childTnLst>
                        <p:par>
                          <p:cTn id="142" fill="hold">
                            <p:stCondLst>
                              <p:cond delay="0"/>
                            </p:stCondLst>
                            <p:childTnLst>
                              <p:par>
                                <p:cTn id="143" presetID="6" presetClass="entr" presetSubtype="16" fill="hold" grpId="2"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circle(in)">
                                      <p:cBhvr>
                                        <p:cTn id="145" dur="20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6" presetClass="entr" presetSubtype="16" fill="hold" grpId="2" nodeType="click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circle(in)">
                                      <p:cBhvr>
                                        <p:cTn id="150" dur="2000"/>
                                        <p:tgtEl>
                                          <p:spTgt spid="56"/>
                                        </p:tgtEl>
                                      </p:cBhvr>
                                    </p:animEffect>
                                  </p:childTnLst>
                                </p:cTn>
                              </p:par>
                              <p:par>
                                <p:cTn id="151" presetID="6" presetClass="entr" presetSubtype="16" fill="hold"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circle(in)">
                                      <p:cBhvr>
                                        <p:cTn id="153" dur="2000"/>
                                        <p:tgtEl>
                                          <p:spTgt spid="54"/>
                                        </p:tgtEl>
                                      </p:cBhvr>
                                    </p:animEffect>
                                  </p:childTnLst>
                                </p:cTn>
                              </p:par>
                              <p:par>
                                <p:cTn id="154" presetID="6" presetClass="entr" presetSubtype="16" fill="hold" nodeType="with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circle(in)">
                                      <p:cBhvr>
                                        <p:cTn id="156" dur="2000"/>
                                        <p:tgtEl>
                                          <p:spTgt spid="58"/>
                                        </p:tgtEl>
                                      </p:cBhvr>
                                    </p:animEffect>
                                  </p:childTnLst>
                                </p:cTn>
                              </p:par>
                              <p:par>
                                <p:cTn id="157" presetID="6" presetClass="entr" presetSubtype="16" fill="hold" grpId="2"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circle(in)">
                                      <p:cBhvr>
                                        <p:cTn id="159"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P spid="37" grpId="0"/>
      <p:bldP spid="38" grpId="0"/>
      <p:bldP spid="43" grpId="0"/>
      <p:bldP spid="48" grpId="0"/>
      <p:bldP spid="52" grpId="0"/>
      <p:bldP spid="52" grpId="1"/>
      <p:bldP spid="52" grpId="2"/>
      <p:bldP spid="56" grpId="0"/>
      <p:bldP spid="56" grpId="1"/>
      <p:bldP spid="56" grpId="2"/>
      <p:bldP spid="63" grpId="0"/>
      <p:bldP spid="63" grpId="1"/>
      <p:bldP spid="63" grpId="2"/>
      <p:bldP spid="64" grpId="0" animBg="1"/>
      <p:bldP spid="68" grpId="0"/>
      <p:bldP spid="79" grpId="0"/>
      <p:bldP spid="80" grpId="0" animBg="1"/>
      <p:bldP spid="84" grpId="0"/>
      <p:bldP spid="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76200"/>
            <a:ext cx="1917699" cy="400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Google DNS</a:t>
            </a:r>
            <a:endParaRPr lang="en-US"/>
          </a:p>
        </p:txBody>
      </p:sp>
      <p:sp>
        <p:nvSpPr>
          <p:cNvPr id="5" name="Flowchart: Magnetic Disk 4"/>
          <p:cNvSpPr/>
          <p:nvPr/>
        </p:nvSpPr>
        <p:spPr>
          <a:xfrm>
            <a:off x="457200" y="1066800"/>
            <a:ext cx="685800" cy="76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DB1</a:t>
            </a:r>
            <a:endParaRPr lang="en-US"/>
          </a:p>
        </p:txBody>
      </p:sp>
      <p:sp>
        <p:nvSpPr>
          <p:cNvPr id="6" name="Rounded Rectangle 5"/>
          <p:cNvSpPr/>
          <p:nvPr/>
        </p:nvSpPr>
        <p:spPr>
          <a:xfrm>
            <a:off x="1371600" y="19050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Slave 1</a:t>
            </a:r>
            <a:endParaRPr lang="en-US"/>
          </a:p>
        </p:txBody>
      </p:sp>
      <p:sp>
        <p:nvSpPr>
          <p:cNvPr id="17" name="Rounded Rectangle 16"/>
          <p:cNvSpPr/>
          <p:nvPr/>
        </p:nvSpPr>
        <p:spPr>
          <a:xfrm>
            <a:off x="3010647" y="3848100"/>
            <a:ext cx="1371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Root Server</a:t>
            </a:r>
            <a:endParaRPr lang="en-US"/>
          </a:p>
        </p:txBody>
      </p:sp>
      <p:sp>
        <p:nvSpPr>
          <p:cNvPr id="18" name="Rounded Rectangle 17"/>
          <p:cNvSpPr/>
          <p:nvPr/>
        </p:nvSpPr>
        <p:spPr>
          <a:xfrm>
            <a:off x="3386417" y="4686300"/>
            <a:ext cx="1466476"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Main Thread</a:t>
            </a:r>
            <a:endParaRPr lang="en-US"/>
          </a:p>
        </p:txBody>
      </p:sp>
      <p:sp>
        <p:nvSpPr>
          <p:cNvPr id="19" name="Rounded Rectangle 18"/>
          <p:cNvSpPr/>
          <p:nvPr/>
        </p:nvSpPr>
        <p:spPr>
          <a:xfrm>
            <a:off x="2362200" y="53340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Port 53</a:t>
            </a:r>
            <a:endParaRPr lang="en-US"/>
          </a:p>
        </p:txBody>
      </p:sp>
      <p:sp>
        <p:nvSpPr>
          <p:cNvPr id="20" name="Rounded Rectangle 19"/>
          <p:cNvSpPr/>
          <p:nvPr/>
        </p:nvSpPr>
        <p:spPr>
          <a:xfrm>
            <a:off x="5372100" y="4343400"/>
            <a:ext cx="14097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Mini thread</a:t>
            </a:r>
            <a:endParaRPr lang="en-US"/>
          </a:p>
        </p:txBody>
      </p:sp>
      <p:cxnSp>
        <p:nvCxnSpPr>
          <p:cNvPr id="22" name="Curved Connector 21"/>
          <p:cNvCxnSpPr>
            <a:stCxn id="6" idx="0"/>
            <a:endCxn id="5" idx="4"/>
          </p:cNvCxnSpPr>
          <p:nvPr/>
        </p:nvCxnSpPr>
        <p:spPr>
          <a:xfrm rot="16200000" flipV="1">
            <a:off x="1276350" y="1314450"/>
            <a:ext cx="457200" cy="723900"/>
          </a:xfrm>
          <a:prstGeom prst="curvedConnector2">
            <a:avLst/>
          </a:prstGeom>
          <a:ln w="25400">
            <a:solidFill>
              <a:schemeClr val="accent1">
                <a:shade val="95000"/>
                <a:satMod val="10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p:cNvSpPr/>
          <p:nvPr/>
        </p:nvSpPr>
        <p:spPr>
          <a:xfrm>
            <a:off x="2514600" y="1066800"/>
            <a:ext cx="635000" cy="685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DB2</a:t>
            </a:r>
            <a:endParaRPr lang="en-US"/>
          </a:p>
        </p:txBody>
      </p:sp>
      <p:sp>
        <p:nvSpPr>
          <p:cNvPr id="39" name="Rounded Rectangle 38"/>
          <p:cNvSpPr/>
          <p:nvPr/>
        </p:nvSpPr>
        <p:spPr>
          <a:xfrm>
            <a:off x="3378200" y="18288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Slave 2</a:t>
            </a:r>
            <a:endParaRPr lang="en-US"/>
          </a:p>
        </p:txBody>
      </p:sp>
      <p:cxnSp>
        <p:nvCxnSpPr>
          <p:cNvPr id="42" name="Curved Connector 41"/>
          <p:cNvCxnSpPr>
            <a:stCxn id="39" idx="0"/>
            <a:endCxn id="38" idx="4"/>
          </p:cNvCxnSpPr>
          <p:nvPr/>
        </p:nvCxnSpPr>
        <p:spPr>
          <a:xfrm rot="16200000" flipV="1">
            <a:off x="3302000" y="1257300"/>
            <a:ext cx="419100" cy="723900"/>
          </a:xfrm>
          <a:prstGeom prst="curvedConnector2">
            <a:avLst/>
          </a:prstGeom>
          <a:ln w="25400">
            <a:solidFill>
              <a:schemeClr val="accent1">
                <a:shade val="95000"/>
                <a:satMod val="10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Flowchart: Magnetic Disk 44"/>
          <p:cNvSpPr/>
          <p:nvPr/>
        </p:nvSpPr>
        <p:spPr>
          <a:xfrm>
            <a:off x="4953000" y="945492"/>
            <a:ext cx="698499" cy="74697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DB3</a:t>
            </a:r>
            <a:endParaRPr lang="en-US"/>
          </a:p>
        </p:txBody>
      </p:sp>
      <p:sp>
        <p:nvSpPr>
          <p:cNvPr id="46" name="Rounded Rectangle 45"/>
          <p:cNvSpPr/>
          <p:nvPr/>
        </p:nvSpPr>
        <p:spPr>
          <a:xfrm>
            <a:off x="5880099" y="1768663"/>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Slave 3</a:t>
            </a:r>
            <a:endParaRPr lang="en-US"/>
          </a:p>
        </p:txBody>
      </p:sp>
      <p:sp>
        <p:nvSpPr>
          <p:cNvPr id="47" name="Rounded Rectangle 46"/>
          <p:cNvSpPr/>
          <p:nvPr/>
        </p:nvSpPr>
        <p:spPr>
          <a:xfrm>
            <a:off x="5627593" y="2294031"/>
            <a:ext cx="1435101"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Main Thread</a:t>
            </a:r>
            <a:endParaRPr lang="en-US"/>
          </a:p>
        </p:txBody>
      </p:sp>
      <p:sp>
        <p:nvSpPr>
          <p:cNvPr id="48" name="Rounded Rectangle 47"/>
          <p:cNvSpPr/>
          <p:nvPr/>
        </p:nvSpPr>
        <p:spPr>
          <a:xfrm>
            <a:off x="5734049" y="2904936"/>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Port 53</a:t>
            </a:r>
            <a:endParaRPr lang="en-US"/>
          </a:p>
        </p:txBody>
      </p:sp>
      <p:cxnSp>
        <p:nvCxnSpPr>
          <p:cNvPr id="49" name="Curved Connector 48"/>
          <p:cNvCxnSpPr>
            <a:stCxn id="46" idx="0"/>
            <a:endCxn id="45" idx="4"/>
          </p:cNvCxnSpPr>
          <p:nvPr/>
        </p:nvCxnSpPr>
        <p:spPr>
          <a:xfrm rot="16200000" flipV="1">
            <a:off x="5788607" y="1181871"/>
            <a:ext cx="449685" cy="723900"/>
          </a:xfrm>
          <a:prstGeom prst="curvedConnector2">
            <a:avLst/>
          </a:prstGeom>
          <a:ln w="25400">
            <a:solidFill>
              <a:schemeClr val="accent1">
                <a:shade val="95000"/>
                <a:satMod val="10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0"/>
            <a:endCxn id="46" idx="2"/>
          </p:cNvCxnSpPr>
          <p:nvPr/>
        </p:nvCxnSpPr>
        <p:spPr>
          <a:xfrm flipV="1">
            <a:off x="6345144" y="2149663"/>
            <a:ext cx="30255" cy="144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8" idx="0"/>
            <a:endCxn id="47" idx="2"/>
          </p:cNvCxnSpPr>
          <p:nvPr/>
        </p:nvCxnSpPr>
        <p:spPr>
          <a:xfrm flipV="1">
            <a:off x="6229349" y="2675031"/>
            <a:ext cx="115795" cy="2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33400" y="625663"/>
            <a:ext cx="838200" cy="369332"/>
          </a:xfrm>
          <a:prstGeom prst="rect">
            <a:avLst/>
          </a:prstGeom>
          <a:noFill/>
        </p:spPr>
        <p:txBody>
          <a:bodyPr wrap="square" rtlCol="0">
            <a:spAutoFit/>
          </a:bodyPr>
          <a:lstStyle/>
          <a:p>
            <a:r>
              <a:rPr lang="en-US" smtClean="0"/>
              <a:t>.vn</a:t>
            </a:r>
            <a:endParaRPr lang="en-US"/>
          </a:p>
        </p:txBody>
      </p:sp>
      <p:sp>
        <p:nvSpPr>
          <p:cNvPr id="53" name="TextBox 52"/>
          <p:cNvSpPr txBox="1"/>
          <p:nvPr/>
        </p:nvSpPr>
        <p:spPr>
          <a:xfrm>
            <a:off x="2591547" y="565942"/>
            <a:ext cx="838200" cy="369332"/>
          </a:xfrm>
          <a:prstGeom prst="rect">
            <a:avLst/>
          </a:prstGeom>
          <a:noFill/>
        </p:spPr>
        <p:txBody>
          <a:bodyPr wrap="square" rtlCol="0">
            <a:spAutoFit/>
          </a:bodyPr>
          <a:lstStyle/>
          <a:p>
            <a:r>
              <a:rPr lang="en-US" smtClean="0"/>
              <a:t>.net</a:t>
            </a:r>
            <a:endParaRPr lang="en-US"/>
          </a:p>
        </p:txBody>
      </p:sp>
      <p:sp>
        <p:nvSpPr>
          <p:cNvPr id="54" name="TextBox 53"/>
          <p:cNvSpPr txBox="1"/>
          <p:nvPr/>
        </p:nvSpPr>
        <p:spPr>
          <a:xfrm>
            <a:off x="5105773" y="526392"/>
            <a:ext cx="838200" cy="369332"/>
          </a:xfrm>
          <a:prstGeom prst="rect">
            <a:avLst/>
          </a:prstGeom>
          <a:noFill/>
        </p:spPr>
        <p:txBody>
          <a:bodyPr wrap="square" rtlCol="0">
            <a:spAutoFit/>
          </a:bodyPr>
          <a:lstStyle/>
          <a:p>
            <a:r>
              <a:rPr lang="en-US" smtClean="0"/>
              <a:t>.com</a:t>
            </a:r>
            <a:endParaRPr lang="en-US"/>
          </a:p>
        </p:txBody>
      </p:sp>
      <p:sp>
        <p:nvSpPr>
          <p:cNvPr id="55" name="Rounded Rectangle 54"/>
          <p:cNvSpPr/>
          <p:nvPr/>
        </p:nvSpPr>
        <p:spPr>
          <a:xfrm>
            <a:off x="7315200" y="2993421"/>
            <a:ext cx="1533714"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Mini thread1</a:t>
            </a:r>
            <a:endParaRPr lang="en-US"/>
          </a:p>
        </p:txBody>
      </p:sp>
      <p:sp>
        <p:nvSpPr>
          <p:cNvPr id="56" name="Rounded Rectangle 55"/>
          <p:cNvSpPr/>
          <p:nvPr/>
        </p:nvSpPr>
        <p:spPr>
          <a:xfrm>
            <a:off x="533400" y="6248400"/>
            <a:ext cx="1295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Client</a:t>
            </a:r>
            <a:endParaRPr lang="en-US"/>
          </a:p>
        </p:txBody>
      </p:sp>
      <p:cxnSp>
        <p:nvCxnSpPr>
          <p:cNvPr id="58" name="Straight Arrow Connector 57"/>
          <p:cNvCxnSpPr>
            <a:stCxn id="56" idx="0"/>
            <a:endCxn id="19" idx="1"/>
          </p:cNvCxnSpPr>
          <p:nvPr/>
        </p:nvCxnSpPr>
        <p:spPr>
          <a:xfrm flipV="1">
            <a:off x="1181100" y="5524500"/>
            <a:ext cx="118110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9" idx="0"/>
            <a:endCxn id="18" idx="1"/>
          </p:cNvCxnSpPr>
          <p:nvPr/>
        </p:nvCxnSpPr>
        <p:spPr>
          <a:xfrm flipV="1">
            <a:off x="2857500" y="4876800"/>
            <a:ext cx="528917"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8" idx="3"/>
            <a:endCxn id="20" idx="1"/>
          </p:cNvCxnSpPr>
          <p:nvPr/>
        </p:nvCxnSpPr>
        <p:spPr>
          <a:xfrm flipV="1">
            <a:off x="4852893" y="4533900"/>
            <a:ext cx="519207"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7" idx="2"/>
            <a:endCxn id="18" idx="0"/>
          </p:cNvCxnSpPr>
          <p:nvPr/>
        </p:nvCxnSpPr>
        <p:spPr>
          <a:xfrm>
            <a:off x="3696447" y="4229100"/>
            <a:ext cx="42320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20" idx="0"/>
            <a:endCxn id="48" idx="2"/>
          </p:cNvCxnSpPr>
          <p:nvPr/>
        </p:nvCxnSpPr>
        <p:spPr>
          <a:xfrm flipV="1">
            <a:off x="6076950" y="3285936"/>
            <a:ext cx="152399" cy="105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47" idx="3"/>
            <a:endCxn id="55" idx="0"/>
          </p:cNvCxnSpPr>
          <p:nvPr/>
        </p:nvCxnSpPr>
        <p:spPr>
          <a:xfrm>
            <a:off x="7062694" y="2484531"/>
            <a:ext cx="1019363" cy="508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p:cNvCxnSpPr>
            <a:stCxn id="55" idx="0"/>
            <a:endCxn id="45" idx="4"/>
          </p:cNvCxnSpPr>
          <p:nvPr/>
        </p:nvCxnSpPr>
        <p:spPr>
          <a:xfrm rot="16200000" flipV="1">
            <a:off x="6029557" y="940921"/>
            <a:ext cx="1674443" cy="24305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urved Connector 108"/>
          <p:cNvCxnSpPr>
            <a:stCxn id="55" idx="2"/>
            <a:endCxn id="47" idx="2"/>
          </p:cNvCxnSpPr>
          <p:nvPr/>
        </p:nvCxnSpPr>
        <p:spPr>
          <a:xfrm rot="5400000" flipH="1">
            <a:off x="6863906" y="2156270"/>
            <a:ext cx="699390" cy="1736913"/>
          </a:xfrm>
          <a:prstGeom prst="curvedConnector3">
            <a:avLst>
              <a:gd name="adj1" fmla="val -32686"/>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p:cNvCxnSpPr>
            <a:stCxn id="47" idx="2"/>
            <a:endCxn id="48" idx="1"/>
          </p:cNvCxnSpPr>
          <p:nvPr/>
        </p:nvCxnSpPr>
        <p:spPr>
          <a:xfrm rot="5400000">
            <a:off x="5829395" y="2579686"/>
            <a:ext cx="420405" cy="611095"/>
          </a:xfrm>
          <a:prstGeom prst="curvedConnector4">
            <a:avLst>
              <a:gd name="adj1" fmla="val 27343"/>
              <a:gd name="adj2" fmla="val 137408"/>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48" idx="1"/>
            <a:endCxn id="20" idx="0"/>
          </p:cNvCxnSpPr>
          <p:nvPr/>
        </p:nvCxnSpPr>
        <p:spPr>
          <a:xfrm rot="10800000" flipH="1" flipV="1">
            <a:off x="5734048" y="3095436"/>
            <a:ext cx="342901" cy="1247964"/>
          </a:xfrm>
          <a:prstGeom prst="curvedConnector4">
            <a:avLst>
              <a:gd name="adj1" fmla="val -66666"/>
              <a:gd name="adj2" fmla="val 5284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Parallelogram 117"/>
          <p:cNvSpPr/>
          <p:nvPr/>
        </p:nvSpPr>
        <p:spPr>
          <a:xfrm rot="19851115">
            <a:off x="1591286" y="5904035"/>
            <a:ext cx="762000" cy="13839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Abc.com</a:t>
            </a:r>
            <a:endParaRPr lang="en-US" sz="900"/>
          </a:p>
        </p:txBody>
      </p:sp>
      <p:sp>
        <p:nvSpPr>
          <p:cNvPr id="119" name="Rectangle 118"/>
          <p:cNvSpPr/>
          <p:nvPr/>
        </p:nvSpPr>
        <p:spPr>
          <a:xfrm>
            <a:off x="5149850" y="4806576"/>
            <a:ext cx="1079499" cy="24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Abc.com</a:t>
            </a:r>
            <a:endParaRPr lang="en-US"/>
          </a:p>
        </p:txBody>
      </p:sp>
      <p:sp>
        <p:nvSpPr>
          <p:cNvPr id="121" name="Rectangle 120"/>
          <p:cNvSpPr/>
          <p:nvPr/>
        </p:nvSpPr>
        <p:spPr>
          <a:xfrm>
            <a:off x="6773580" y="4800600"/>
            <a:ext cx="1079499" cy="843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.vn</a:t>
            </a:r>
          </a:p>
          <a:p>
            <a:pPr algn="ctr"/>
            <a:r>
              <a:rPr lang="en-US" smtClean="0"/>
              <a:t>.net</a:t>
            </a:r>
          </a:p>
          <a:p>
            <a:pPr algn="ctr"/>
            <a:r>
              <a:rPr lang="en-US" smtClean="0"/>
              <a:t>.com</a:t>
            </a:r>
            <a:endParaRPr lang="en-US"/>
          </a:p>
        </p:txBody>
      </p:sp>
      <p:sp>
        <p:nvSpPr>
          <p:cNvPr id="123" name="Oval 122"/>
          <p:cNvSpPr/>
          <p:nvPr/>
        </p:nvSpPr>
        <p:spPr>
          <a:xfrm>
            <a:off x="5689599" y="4747370"/>
            <a:ext cx="849406"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t>
            </a:r>
            <a:r>
              <a:rPr lang="en-US" sz="1400" smtClean="0"/>
              <a:t>com</a:t>
            </a:r>
            <a:endParaRPr lang="en-US" sz="1400"/>
          </a:p>
        </p:txBody>
      </p:sp>
      <p:cxnSp>
        <p:nvCxnSpPr>
          <p:cNvPr id="125" name="Straight Arrow Connector 124"/>
          <p:cNvCxnSpPr>
            <a:stCxn id="123" idx="6"/>
          </p:cNvCxnSpPr>
          <p:nvPr/>
        </p:nvCxnSpPr>
        <p:spPr>
          <a:xfrm>
            <a:off x="6539005" y="4937870"/>
            <a:ext cx="523689" cy="1643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539005" y="4954935"/>
            <a:ext cx="539749" cy="26754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23" idx="6"/>
          </p:cNvCxnSpPr>
          <p:nvPr/>
        </p:nvCxnSpPr>
        <p:spPr>
          <a:xfrm>
            <a:off x="6539005" y="4937870"/>
            <a:ext cx="523689" cy="58663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6966505" y="5457778"/>
            <a:ext cx="805895" cy="4000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smtClean="0"/>
              <a:t>.com</a:t>
            </a:r>
            <a:endParaRPr lang="en-US" sz="1050"/>
          </a:p>
        </p:txBody>
      </p:sp>
      <p:cxnSp>
        <p:nvCxnSpPr>
          <p:cNvPr id="137" name="Curved Connector 136"/>
          <p:cNvCxnSpPr>
            <a:stCxn id="55" idx="0"/>
            <a:endCxn id="4" idx="6"/>
          </p:cNvCxnSpPr>
          <p:nvPr/>
        </p:nvCxnSpPr>
        <p:spPr>
          <a:xfrm rot="16200000" flipV="1">
            <a:off x="5241574" y="152938"/>
            <a:ext cx="2717009" cy="2963958"/>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6731372" y="625663"/>
            <a:ext cx="914400" cy="369332"/>
          </a:xfrm>
          <a:prstGeom prst="rect">
            <a:avLst/>
          </a:prstGeom>
          <a:noFill/>
        </p:spPr>
        <p:txBody>
          <a:bodyPr wrap="square" rtlCol="0">
            <a:spAutoFit/>
          </a:bodyPr>
          <a:lstStyle/>
          <a:p>
            <a:r>
              <a:rPr lang="en-US" sz="900" smtClean="0"/>
              <a:t>Nếu không tìm thấy trong csdl</a:t>
            </a:r>
            <a:endParaRPr lang="en-US" sz="900"/>
          </a:p>
        </p:txBody>
      </p:sp>
      <p:cxnSp>
        <p:nvCxnSpPr>
          <p:cNvPr id="141" name="Curved Connector 140"/>
          <p:cNvCxnSpPr>
            <a:stCxn id="123" idx="0"/>
            <a:endCxn id="18" idx="3"/>
          </p:cNvCxnSpPr>
          <p:nvPr/>
        </p:nvCxnSpPr>
        <p:spPr>
          <a:xfrm rot="16200000" flipH="1" flipV="1">
            <a:off x="5418883" y="4181380"/>
            <a:ext cx="129430" cy="1261409"/>
          </a:xfrm>
          <a:prstGeom prst="curvedConnector4">
            <a:avLst>
              <a:gd name="adj1" fmla="val 338522"/>
              <a:gd name="adj2" fmla="val 7237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a:stCxn id="18" idx="2"/>
            <a:endCxn id="19" idx="3"/>
          </p:cNvCxnSpPr>
          <p:nvPr/>
        </p:nvCxnSpPr>
        <p:spPr>
          <a:xfrm rot="5400000">
            <a:off x="3507628" y="4912473"/>
            <a:ext cx="457200" cy="766855"/>
          </a:xfrm>
          <a:prstGeom prst="curved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urved Connector 147"/>
          <p:cNvCxnSpPr>
            <a:stCxn id="19" idx="2"/>
            <a:endCxn id="56" idx="3"/>
          </p:cNvCxnSpPr>
          <p:nvPr/>
        </p:nvCxnSpPr>
        <p:spPr>
          <a:xfrm rot="5400000">
            <a:off x="1962150" y="5581650"/>
            <a:ext cx="762000" cy="1028700"/>
          </a:xfrm>
          <a:prstGeom prst="curved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2" name="Flowchart: Alternate Process 161"/>
          <p:cNvSpPr/>
          <p:nvPr/>
        </p:nvSpPr>
        <p:spPr>
          <a:xfrm>
            <a:off x="7478806" y="951568"/>
            <a:ext cx="1536701" cy="3734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updateThread</a:t>
            </a:r>
            <a:endParaRPr lang="en-US"/>
          </a:p>
        </p:txBody>
      </p:sp>
      <p:cxnSp>
        <p:nvCxnSpPr>
          <p:cNvPr id="164" name="Curved Connector 163"/>
          <p:cNvCxnSpPr>
            <a:stCxn id="162" idx="1"/>
            <a:endCxn id="45" idx="1"/>
          </p:cNvCxnSpPr>
          <p:nvPr/>
        </p:nvCxnSpPr>
        <p:spPr>
          <a:xfrm rot="10800000">
            <a:off x="5302250" y="945493"/>
            <a:ext cx="2176556" cy="192819"/>
          </a:xfrm>
          <a:prstGeom prst="curvedConnector4">
            <a:avLst>
              <a:gd name="adj1" fmla="val 41977"/>
              <a:gd name="adj2" fmla="val 21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endCxn id="162" idx="2"/>
          </p:cNvCxnSpPr>
          <p:nvPr/>
        </p:nvCxnSpPr>
        <p:spPr>
          <a:xfrm rot="16200000" flipV="1">
            <a:off x="7638399" y="1933812"/>
            <a:ext cx="1668367" cy="4508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70"/>
          <p:cNvCxnSpPr>
            <a:stCxn id="4" idx="6"/>
            <a:endCxn id="162" idx="0"/>
          </p:cNvCxnSpPr>
          <p:nvPr/>
        </p:nvCxnSpPr>
        <p:spPr>
          <a:xfrm>
            <a:off x="5118099" y="276412"/>
            <a:ext cx="3129058" cy="675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055" y="6308812"/>
            <a:ext cx="4270002" cy="369332"/>
          </a:xfrm>
          <a:prstGeom prst="rect">
            <a:avLst/>
          </a:prstGeom>
          <a:noFill/>
        </p:spPr>
        <p:txBody>
          <a:bodyPr wrap="square" rtlCol="0">
            <a:spAutoFit/>
          </a:bodyPr>
          <a:lstStyle/>
          <a:p>
            <a:r>
              <a:rPr lang="en-US" dirty="0" smtClean="0"/>
              <a:t>III. </a:t>
            </a:r>
            <a:r>
              <a:rPr lang="en-US" dirty="0" err="1" smtClean="0"/>
              <a:t>Hệ</a:t>
            </a:r>
            <a:r>
              <a:rPr lang="en-US" dirty="0" smtClean="0"/>
              <a:t> </a:t>
            </a:r>
            <a:r>
              <a:rPr lang="en-US" dirty="0" err="1" smtClean="0"/>
              <a:t>thống</a:t>
            </a:r>
            <a:r>
              <a:rPr lang="en-US" dirty="0" smtClean="0"/>
              <a:t> </a:t>
            </a:r>
            <a:r>
              <a:rPr lang="en-US" dirty="0" err="1" smtClean="0"/>
              <a:t>phân</a:t>
            </a:r>
            <a:r>
              <a:rPr lang="en-US" dirty="0" smtClean="0"/>
              <a:t> </a:t>
            </a:r>
            <a:r>
              <a:rPr lang="en-US" dirty="0" err="1" smtClean="0"/>
              <a:t>tán</a:t>
            </a:r>
            <a:r>
              <a:rPr lang="en-US" dirty="0" smtClean="0"/>
              <a:t> </a:t>
            </a:r>
            <a:r>
              <a:rPr lang="en-US" dirty="0" err="1" smtClean="0"/>
              <a:t>sử</a:t>
            </a:r>
            <a:r>
              <a:rPr lang="en-US" dirty="0" smtClean="0"/>
              <a:t> </a:t>
            </a:r>
            <a:r>
              <a:rPr lang="en-US" dirty="0" err="1" smtClean="0"/>
              <a:t>dụng</a:t>
            </a:r>
            <a:r>
              <a:rPr lang="en-US" dirty="0" smtClean="0"/>
              <a:t> DNS</a:t>
            </a:r>
            <a:endParaRPr lang="en-US" dirty="0"/>
          </a:p>
        </p:txBody>
      </p:sp>
    </p:spTree>
    <p:extLst>
      <p:ext uri="{BB962C8B-B14F-4D97-AF65-F5344CB8AC3E}">
        <p14:creationId xmlns:p14="http://schemas.microsoft.com/office/powerpoint/2010/main" val="33807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circle(in)">
                                      <p:cBhvr>
                                        <p:cTn id="13" dur="2000"/>
                                        <p:tgtEl>
                                          <p:spTgt spid="3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circle(in)">
                                      <p:cBhvr>
                                        <p:cTn id="16" dur="2000"/>
                                        <p:tgtEl>
                                          <p:spTgt spid="46"/>
                                        </p:tgtEl>
                                      </p:cBhvr>
                                    </p:animEffect>
                                  </p:childTnLst>
                                </p:cTn>
                              </p:par>
                              <p:par>
                                <p:cTn id="17" presetID="6" presetClass="entr" presetSubtype="16"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circle(in)">
                                      <p:cBhvr>
                                        <p:cTn id="19" dur="2000"/>
                                        <p:tgtEl>
                                          <p:spTgt spid="49"/>
                                        </p:tgtEl>
                                      </p:cBhvr>
                                    </p:animEffect>
                                  </p:childTnLst>
                                </p:cTn>
                              </p:par>
                              <p:par>
                                <p:cTn id="20" presetID="6"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ircle(in)">
                                      <p:cBhvr>
                                        <p:cTn id="22" dur="2000"/>
                                        <p:tgtEl>
                                          <p:spTgt spid="42"/>
                                        </p:tgtEl>
                                      </p:cBhvr>
                                    </p:animEffect>
                                  </p:childTnLst>
                                </p:cTn>
                              </p:par>
                              <p:par>
                                <p:cTn id="23" presetID="6" presetClass="entr" presetSubtype="16"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ircle(in)">
                                      <p:cBhvr>
                                        <p:cTn id="25" dur="2000"/>
                                        <p:tgtEl>
                                          <p:spTgt spid="2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heel(1)">
                                      <p:cBhvr>
                                        <p:cTn id="31" dur="2000"/>
                                        <p:tgtEl>
                                          <p:spTgt spid="3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randombar(horizontal)">
                                      <p:cBhvr>
                                        <p:cTn id="37" dur="500"/>
                                        <p:tgtEl>
                                          <p:spTgt spid="5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randombar(horizontal)">
                                      <p:cBhvr>
                                        <p:cTn id="40" dur="500"/>
                                        <p:tgtEl>
                                          <p:spTgt spid="5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randombar(horizontal)">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down)">
                                      <p:cBhvr>
                                        <p:cTn id="48" dur="1000"/>
                                        <p:tgtEl>
                                          <p:spTgt spid="5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down)">
                                      <p:cBhvr>
                                        <p:cTn id="51" dur="1000"/>
                                        <p:tgtEl>
                                          <p:spTgt spid="19"/>
                                        </p:tgtEl>
                                      </p:cBhvr>
                                    </p:animEffect>
                                  </p:childTnLst>
                                </p:cTn>
                              </p:par>
                              <p:par>
                                <p:cTn id="52" presetID="22" presetClass="entr" presetSubtype="4"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down)">
                                      <p:cBhvr>
                                        <p:cTn id="54" dur="1000"/>
                                        <p:tgtEl>
                                          <p:spTgt spid="61"/>
                                        </p:tgtEl>
                                      </p:cBhvr>
                                    </p:animEffect>
                                  </p:childTnLst>
                                </p:cTn>
                              </p:par>
                              <p:par>
                                <p:cTn id="55" presetID="22" presetClass="entr" presetSubtype="4"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down)">
                                      <p:cBhvr>
                                        <p:cTn id="57" dur="500"/>
                                        <p:tgtEl>
                                          <p:spTgt spid="6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1"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500"/>
                                        <p:tgtEl>
                                          <p:spTgt spid="121"/>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grpId="1" nodeType="clickEffect">
                                  <p:stCondLst>
                                    <p:cond delay="0"/>
                                  </p:stCondLst>
                                  <p:childTnLst>
                                    <p:set>
                                      <p:cBhvr>
                                        <p:cTn id="75" dur="1" fill="hold">
                                          <p:stCondLst>
                                            <p:cond delay="0"/>
                                          </p:stCondLst>
                                        </p:cTn>
                                        <p:tgtEl>
                                          <p:spTgt spid="118"/>
                                        </p:tgtEl>
                                        <p:attrNameLst>
                                          <p:attrName>style.visibility</p:attrName>
                                        </p:attrNameLst>
                                      </p:cBhvr>
                                      <p:to>
                                        <p:strVal val="visible"/>
                                      </p:to>
                                    </p:set>
                                    <p:anim calcmode="lin" valueType="num">
                                      <p:cBhvr>
                                        <p:cTn id="76" dur="1000" fill="hold"/>
                                        <p:tgtEl>
                                          <p:spTgt spid="118"/>
                                        </p:tgtEl>
                                        <p:attrNameLst>
                                          <p:attrName>ppt_w</p:attrName>
                                        </p:attrNameLst>
                                      </p:cBhvr>
                                      <p:tavLst>
                                        <p:tav tm="0">
                                          <p:val>
                                            <p:fltVal val="0"/>
                                          </p:val>
                                        </p:tav>
                                        <p:tav tm="100000">
                                          <p:val>
                                            <p:strVal val="#ppt_w"/>
                                          </p:val>
                                        </p:tav>
                                      </p:tavLst>
                                    </p:anim>
                                    <p:anim calcmode="lin" valueType="num">
                                      <p:cBhvr>
                                        <p:cTn id="77" dur="1000" fill="hold"/>
                                        <p:tgtEl>
                                          <p:spTgt spid="118"/>
                                        </p:tgtEl>
                                        <p:attrNameLst>
                                          <p:attrName>ppt_h</p:attrName>
                                        </p:attrNameLst>
                                      </p:cBhvr>
                                      <p:tavLst>
                                        <p:tav tm="0">
                                          <p:val>
                                            <p:fltVal val="0"/>
                                          </p:val>
                                        </p:tav>
                                        <p:tav tm="100000">
                                          <p:val>
                                            <p:strVal val="#ppt_h"/>
                                          </p:val>
                                        </p:tav>
                                      </p:tavLst>
                                    </p:anim>
                                    <p:anim calcmode="lin" valueType="num">
                                      <p:cBhvr>
                                        <p:cTn id="78" dur="1000" fill="hold"/>
                                        <p:tgtEl>
                                          <p:spTgt spid="118"/>
                                        </p:tgtEl>
                                        <p:attrNameLst>
                                          <p:attrName>style.rotation</p:attrName>
                                        </p:attrNameLst>
                                      </p:cBhvr>
                                      <p:tavLst>
                                        <p:tav tm="0">
                                          <p:val>
                                            <p:fltVal val="90"/>
                                          </p:val>
                                        </p:tav>
                                        <p:tav tm="100000">
                                          <p:val>
                                            <p:fltVal val="0"/>
                                          </p:val>
                                        </p:tav>
                                      </p:tavLst>
                                    </p:anim>
                                    <p:animEffect transition="in" filter="fade">
                                      <p:cBhvr>
                                        <p:cTn id="79" dur="1000"/>
                                        <p:tgtEl>
                                          <p:spTgt spid="118"/>
                                        </p:tgtEl>
                                      </p:cBhvr>
                                    </p:animEffect>
                                  </p:childTnLst>
                                </p:cTn>
                              </p:par>
                            </p:childTnLst>
                          </p:cTn>
                        </p:par>
                        <p:par>
                          <p:cTn id="80" fill="hold">
                            <p:stCondLst>
                              <p:cond delay="1000"/>
                            </p:stCondLst>
                            <p:childTnLst>
                              <p:par>
                                <p:cTn id="81" presetID="59" presetClass="path" presetSubtype="0" accel="50000" decel="50000" fill="hold" grpId="2" nodeType="afterEffect">
                                  <p:stCondLst>
                                    <p:cond delay="0"/>
                                  </p:stCondLst>
                                  <p:childTnLst>
                                    <p:animMotion origin="layout" path="M 0.00191 -0.00185 C 0.0224 0.03727 0.06216 0.04561 0.0915 0.01829 C 0.12136 -0.00949 0.12952 -0.06227 0.10886 -0.10162 C 0.0882 -0.14097 0.09619 -0.19352 0.12605 -0.22129 C 0.15539 -0.24838 0.19514 -0.24074 0.21598 -0.20139 " pathEditMode="relative" rAng="19500000" ptsTypes="AAAAA">
                                      <p:cBhvr>
                                        <p:cTn id="82" dur="2000" fill="hold"/>
                                        <p:tgtEl>
                                          <p:spTgt spid="118"/>
                                        </p:tgtEl>
                                        <p:attrNameLst>
                                          <p:attrName>ppt_x</p:attrName>
                                          <p:attrName>ppt_y</p:attrName>
                                        </p:attrNameLst>
                                      </p:cBhvr>
                                      <p:rCtr x="10694" y="-9977"/>
                                    </p:animMotion>
                                  </p:childTnLst>
                                </p:cTn>
                              </p:par>
                            </p:childTnLst>
                          </p:cTn>
                        </p:par>
                        <p:par>
                          <p:cTn id="83" fill="hold">
                            <p:stCondLst>
                              <p:cond delay="3000"/>
                            </p:stCondLst>
                            <p:childTnLst>
                              <p:par>
                                <p:cTn id="84" presetID="6" presetClass="exit" presetSubtype="32" fill="hold" grpId="3" nodeType="afterEffect">
                                  <p:stCondLst>
                                    <p:cond delay="0"/>
                                  </p:stCondLst>
                                  <p:childTnLst>
                                    <p:animEffect transition="out" filter="circle(out)">
                                      <p:cBhvr>
                                        <p:cTn id="85" dur="2000"/>
                                        <p:tgtEl>
                                          <p:spTgt spid="118"/>
                                        </p:tgtEl>
                                      </p:cBhvr>
                                    </p:animEffect>
                                    <p:set>
                                      <p:cBhvr>
                                        <p:cTn id="86" dur="1" fill="hold">
                                          <p:stCondLst>
                                            <p:cond delay="1999"/>
                                          </p:stCondLst>
                                        </p:cTn>
                                        <p:tgtEl>
                                          <p:spTgt spid="1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circle(in)">
                                      <p:cBhvr>
                                        <p:cTn id="91" dur="2000"/>
                                        <p:tgtEl>
                                          <p:spTgt spid="119"/>
                                        </p:tgtEl>
                                      </p:cBhvr>
                                    </p:animEffect>
                                  </p:childTnLst>
                                </p:cTn>
                              </p:par>
                            </p:childTnLst>
                          </p:cTn>
                        </p:par>
                        <p:par>
                          <p:cTn id="92" fill="hold">
                            <p:stCondLst>
                              <p:cond delay="2000"/>
                            </p:stCondLst>
                            <p:childTnLst>
                              <p:par>
                                <p:cTn id="93" presetID="14" presetClass="exit" presetSubtype="10" fill="hold" grpId="1" nodeType="afterEffect">
                                  <p:stCondLst>
                                    <p:cond delay="0"/>
                                  </p:stCondLst>
                                  <p:childTnLst>
                                    <p:animEffect transition="out" filter="randombar(horizontal)">
                                      <p:cBhvr>
                                        <p:cTn id="94" dur="500"/>
                                        <p:tgtEl>
                                          <p:spTgt spid="119"/>
                                        </p:tgtEl>
                                      </p:cBhvr>
                                    </p:animEffect>
                                    <p:set>
                                      <p:cBhvr>
                                        <p:cTn id="95" dur="1" fill="hold">
                                          <p:stCondLst>
                                            <p:cond delay="499"/>
                                          </p:stCondLst>
                                        </p:cTn>
                                        <p:tgtEl>
                                          <p:spTgt spid="11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23"/>
                                        </p:tgtEl>
                                        <p:attrNameLst>
                                          <p:attrName>style.visibility</p:attrName>
                                        </p:attrNameLst>
                                      </p:cBhvr>
                                      <p:to>
                                        <p:strVal val="visible"/>
                                      </p:to>
                                    </p:set>
                                    <p:anim calcmode="lin" valueType="num">
                                      <p:cBhvr additive="base">
                                        <p:cTn id="100" dur="500" fill="hold"/>
                                        <p:tgtEl>
                                          <p:spTgt spid="123"/>
                                        </p:tgtEl>
                                        <p:attrNameLst>
                                          <p:attrName>ppt_x</p:attrName>
                                        </p:attrNameLst>
                                      </p:cBhvr>
                                      <p:tavLst>
                                        <p:tav tm="0">
                                          <p:val>
                                            <p:strVal val="#ppt_x"/>
                                          </p:val>
                                        </p:tav>
                                        <p:tav tm="100000">
                                          <p:val>
                                            <p:strVal val="#ppt_x"/>
                                          </p:val>
                                        </p:tav>
                                      </p:tavLst>
                                    </p:anim>
                                    <p:anim calcmode="lin" valueType="num">
                                      <p:cBhvr additive="base">
                                        <p:cTn id="101"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125"/>
                                        </p:tgtEl>
                                        <p:attrNameLst>
                                          <p:attrName>style.visibility</p:attrName>
                                        </p:attrNameLst>
                                      </p:cBhvr>
                                      <p:to>
                                        <p:strVal val="visible"/>
                                      </p:to>
                                    </p:set>
                                    <p:animEffect transition="in" filter="circle(in)">
                                      <p:cBhvr>
                                        <p:cTn id="106" dur="2000"/>
                                        <p:tgtEl>
                                          <p:spTgt spid="125"/>
                                        </p:tgtEl>
                                      </p:cBhvr>
                                    </p:animEffect>
                                  </p:childTnLst>
                                </p:cTn>
                              </p:par>
                            </p:childTnLst>
                          </p:cTn>
                        </p:par>
                        <p:par>
                          <p:cTn id="107" fill="hold">
                            <p:stCondLst>
                              <p:cond delay="2000"/>
                            </p:stCondLst>
                            <p:childTnLst>
                              <p:par>
                                <p:cTn id="108" presetID="22" presetClass="exit" presetSubtype="4" fill="hold" nodeType="afterEffect">
                                  <p:stCondLst>
                                    <p:cond delay="0"/>
                                  </p:stCondLst>
                                  <p:childTnLst>
                                    <p:animEffect transition="out" filter="wipe(down)">
                                      <p:cBhvr>
                                        <p:cTn id="109" dur="500"/>
                                        <p:tgtEl>
                                          <p:spTgt spid="125"/>
                                        </p:tgtEl>
                                      </p:cBhvr>
                                    </p:animEffect>
                                    <p:set>
                                      <p:cBhvr>
                                        <p:cTn id="110" dur="1" fill="hold">
                                          <p:stCondLst>
                                            <p:cond delay="499"/>
                                          </p:stCondLst>
                                        </p:cTn>
                                        <p:tgtEl>
                                          <p:spTgt spid="12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127"/>
                                        </p:tgtEl>
                                        <p:attrNameLst>
                                          <p:attrName>style.visibility</p:attrName>
                                        </p:attrNameLst>
                                      </p:cBhvr>
                                      <p:to>
                                        <p:strVal val="visible"/>
                                      </p:to>
                                    </p:set>
                                    <p:animEffect transition="in" filter="barn(inVertical)">
                                      <p:cBhvr>
                                        <p:cTn id="115" dur="2000"/>
                                        <p:tgtEl>
                                          <p:spTgt spid="127"/>
                                        </p:tgtEl>
                                      </p:cBhvr>
                                    </p:animEffect>
                                  </p:childTnLst>
                                </p:cTn>
                              </p:par>
                            </p:childTnLst>
                          </p:cTn>
                        </p:par>
                        <p:par>
                          <p:cTn id="116" fill="hold">
                            <p:stCondLst>
                              <p:cond delay="2000"/>
                            </p:stCondLst>
                            <p:childTnLst>
                              <p:par>
                                <p:cTn id="117" presetID="16" presetClass="exit" presetSubtype="21" fill="hold" nodeType="afterEffect">
                                  <p:stCondLst>
                                    <p:cond delay="0"/>
                                  </p:stCondLst>
                                  <p:childTnLst>
                                    <p:animEffect transition="out" filter="barn(inVertical)">
                                      <p:cBhvr>
                                        <p:cTn id="118" dur="500"/>
                                        <p:tgtEl>
                                          <p:spTgt spid="127"/>
                                        </p:tgtEl>
                                      </p:cBhvr>
                                    </p:animEffect>
                                    <p:set>
                                      <p:cBhvr>
                                        <p:cTn id="119" dur="1" fill="hold">
                                          <p:stCondLst>
                                            <p:cond delay="499"/>
                                          </p:stCondLst>
                                        </p:cTn>
                                        <p:tgtEl>
                                          <p:spTgt spid="127"/>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nodeType="clickEffect">
                                  <p:stCondLst>
                                    <p:cond delay="0"/>
                                  </p:stCondLst>
                                  <p:childTnLst>
                                    <p:set>
                                      <p:cBhvr>
                                        <p:cTn id="123" dur="1" fill="hold">
                                          <p:stCondLst>
                                            <p:cond delay="0"/>
                                          </p:stCondLst>
                                        </p:cTn>
                                        <p:tgtEl>
                                          <p:spTgt spid="129"/>
                                        </p:tgtEl>
                                        <p:attrNameLst>
                                          <p:attrName>style.visibility</p:attrName>
                                        </p:attrNameLst>
                                      </p:cBhvr>
                                      <p:to>
                                        <p:strVal val="visible"/>
                                      </p:to>
                                    </p:set>
                                    <p:animEffect transition="in" filter="fade">
                                      <p:cBhvr>
                                        <p:cTn id="124" dur="2000"/>
                                        <p:tgtEl>
                                          <p:spTgt spid="129"/>
                                        </p:tgtEl>
                                      </p:cBhvr>
                                    </p:animEffect>
                                    <p:anim calcmode="lin" valueType="num">
                                      <p:cBhvr>
                                        <p:cTn id="125" dur="2000" fill="hold"/>
                                        <p:tgtEl>
                                          <p:spTgt spid="129"/>
                                        </p:tgtEl>
                                        <p:attrNameLst>
                                          <p:attrName>ppt_w</p:attrName>
                                        </p:attrNameLst>
                                      </p:cBhvr>
                                      <p:tavLst>
                                        <p:tav tm="0" fmla="#ppt_w*sin(2.5*pi*$)">
                                          <p:val>
                                            <p:fltVal val="0"/>
                                          </p:val>
                                        </p:tav>
                                        <p:tav tm="100000">
                                          <p:val>
                                            <p:fltVal val="1"/>
                                          </p:val>
                                        </p:tav>
                                      </p:tavLst>
                                    </p:anim>
                                    <p:anim calcmode="lin" valueType="num">
                                      <p:cBhvr>
                                        <p:cTn id="126" dur="2000" fill="hold"/>
                                        <p:tgtEl>
                                          <p:spTgt spid="129"/>
                                        </p:tgtEl>
                                        <p:attrNameLst>
                                          <p:attrName>ppt_h</p:attrName>
                                        </p:attrNameLst>
                                      </p:cBhvr>
                                      <p:tavLst>
                                        <p:tav tm="0">
                                          <p:val>
                                            <p:strVal val="#ppt_h"/>
                                          </p:val>
                                        </p:tav>
                                        <p:tav tm="100000">
                                          <p:val>
                                            <p:strVal val="#ppt_h"/>
                                          </p:val>
                                        </p:tav>
                                      </p:tavLst>
                                    </p:anim>
                                  </p:childTnLst>
                                </p:cTn>
                              </p:par>
                            </p:childTnLst>
                          </p:cTn>
                        </p:par>
                        <p:par>
                          <p:cTn id="127" fill="hold">
                            <p:stCondLst>
                              <p:cond delay="2000"/>
                            </p:stCondLst>
                            <p:childTnLst>
                              <p:par>
                                <p:cTn id="128" presetID="26" presetClass="emph" presetSubtype="0" fill="hold" nodeType="afterEffect">
                                  <p:stCondLst>
                                    <p:cond delay="0"/>
                                  </p:stCondLst>
                                  <p:childTnLst>
                                    <p:animEffect transition="out" filter="fade">
                                      <p:cBhvr>
                                        <p:cTn id="129" dur="1700" tmFilter="0, 0; .2, .5; .8, .5; 1, 0"/>
                                        <p:tgtEl>
                                          <p:spTgt spid="129"/>
                                        </p:tgtEl>
                                      </p:cBhvr>
                                    </p:animEffect>
                                    <p:animScale>
                                      <p:cBhvr>
                                        <p:cTn id="130" dur="850" autoRev="1" fill="hold"/>
                                        <p:tgtEl>
                                          <p:spTgt spid="129"/>
                                        </p:tgtEl>
                                      </p:cBhvr>
                                      <p:by x="105000" y="105000"/>
                                    </p:animScale>
                                  </p:childTnLst>
                                </p:cTn>
                              </p:par>
                            </p:childTnLst>
                          </p:cTn>
                        </p:par>
                        <p:par>
                          <p:cTn id="131" fill="hold">
                            <p:stCondLst>
                              <p:cond delay="3700"/>
                            </p:stCondLst>
                            <p:childTnLst>
                              <p:par>
                                <p:cTn id="132" presetID="1" presetClass="entr" presetSubtype="0" fill="hold" grpId="0" nodeType="afterEffect">
                                  <p:stCondLst>
                                    <p:cond delay="0"/>
                                  </p:stCondLst>
                                  <p:childTnLst>
                                    <p:set>
                                      <p:cBhvr>
                                        <p:cTn id="133" dur="1" fill="hold">
                                          <p:stCondLst>
                                            <p:cond delay="0"/>
                                          </p:stCondLst>
                                        </p:cTn>
                                        <p:tgtEl>
                                          <p:spTgt spid="135"/>
                                        </p:tgtEl>
                                        <p:attrNameLst>
                                          <p:attrName>style.visibility</p:attrName>
                                        </p:attrNameLst>
                                      </p:cBhvr>
                                      <p:to>
                                        <p:strVal val="visible"/>
                                      </p:to>
                                    </p:set>
                                  </p:childTnLst>
                                </p:cTn>
                              </p:par>
                              <p:par>
                                <p:cTn id="134" presetID="6" presetClass="emph" presetSubtype="0" fill="hold" grpId="1" nodeType="withEffect">
                                  <p:stCondLst>
                                    <p:cond delay="0"/>
                                  </p:stCondLst>
                                  <p:childTnLst>
                                    <p:animScale>
                                      <p:cBhvr>
                                        <p:cTn id="135" dur="2000" fill="hold"/>
                                        <p:tgtEl>
                                          <p:spTgt spid="135"/>
                                        </p:tgtEl>
                                      </p:cBhvr>
                                      <p:by x="150000" y="150000"/>
                                    </p:animScale>
                                  </p:childTnLst>
                                </p:cTn>
                              </p:par>
                            </p:childTnLst>
                          </p:cTn>
                        </p:par>
                        <p:par>
                          <p:cTn id="136" fill="hold">
                            <p:stCondLst>
                              <p:cond delay="5700"/>
                            </p:stCondLst>
                            <p:childTnLst>
                              <p:par>
                                <p:cTn id="137" presetID="10" presetClass="exit" presetSubtype="0" fill="hold" nodeType="afterEffect">
                                  <p:stCondLst>
                                    <p:cond delay="0"/>
                                  </p:stCondLst>
                                  <p:childTnLst>
                                    <p:animEffect transition="out" filter="fade">
                                      <p:cBhvr>
                                        <p:cTn id="138" dur="500"/>
                                        <p:tgtEl>
                                          <p:spTgt spid="129"/>
                                        </p:tgtEl>
                                      </p:cBhvr>
                                    </p:animEffect>
                                    <p:set>
                                      <p:cBhvr>
                                        <p:cTn id="139" dur="1" fill="hold">
                                          <p:stCondLst>
                                            <p:cond delay="499"/>
                                          </p:stCondLst>
                                        </p:cTn>
                                        <p:tgtEl>
                                          <p:spTgt spid="12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6" presetClass="exit" presetSubtype="21" fill="hold" grpId="0" nodeType="clickEffect">
                                  <p:stCondLst>
                                    <p:cond delay="0"/>
                                  </p:stCondLst>
                                  <p:childTnLst>
                                    <p:animEffect transition="out" filter="barn(inVertical)">
                                      <p:cBhvr>
                                        <p:cTn id="143" dur="500"/>
                                        <p:tgtEl>
                                          <p:spTgt spid="121"/>
                                        </p:tgtEl>
                                      </p:cBhvr>
                                    </p:animEffect>
                                    <p:set>
                                      <p:cBhvr>
                                        <p:cTn id="144" dur="1" fill="hold">
                                          <p:stCondLst>
                                            <p:cond delay="499"/>
                                          </p:stCondLst>
                                        </p:cTn>
                                        <p:tgtEl>
                                          <p:spTgt spid="121"/>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grpId="2" nodeType="clickEffect">
                                  <p:stCondLst>
                                    <p:cond delay="0"/>
                                  </p:stCondLst>
                                  <p:childTnLst>
                                    <p:animEffect transition="out" filter="fade">
                                      <p:cBhvr>
                                        <p:cTn id="148" dur="500"/>
                                        <p:tgtEl>
                                          <p:spTgt spid="135"/>
                                        </p:tgtEl>
                                      </p:cBhvr>
                                    </p:animEffect>
                                    <p:set>
                                      <p:cBhvr>
                                        <p:cTn id="149" dur="1" fill="hold">
                                          <p:stCondLst>
                                            <p:cond delay="499"/>
                                          </p:stCondLst>
                                        </p:cTn>
                                        <p:tgtEl>
                                          <p:spTgt spid="135"/>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4" presetClass="exit" presetSubtype="10" fill="hold" grpId="1" nodeType="clickEffect">
                                  <p:stCondLst>
                                    <p:cond delay="0"/>
                                  </p:stCondLst>
                                  <p:childTnLst>
                                    <p:animEffect transition="out" filter="randombar(horizontal)">
                                      <p:cBhvr>
                                        <p:cTn id="153" dur="500"/>
                                        <p:tgtEl>
                                          <p:spTgt spid="123"/>
                                        </p:tgtEl>
                                      </p:cBhvr>
                                    </p:animEffect>
                                    <p:set>
                                      <p:cBhvr>
                                        <p:cTn id="154" dur="1" fill="hold">
                                          <p:stCondLst>
                                            <p:cond delay="499"/>
                                          </p:stCondLst>
                                        </p:cTn>
                                        <p:tgtEl>
                                          <p:spTgt spid="12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nodeType="clickEffect">
                                  <p:stCondLst>
                                    <p:cond delay="0"/>
                                  </p:stCondLst>
                                  <p:childTnLst>
                                    <p:set>
                                      <p:cBhvr>
                                        <p:cTn id="158" dur="1" fill="hold">
                                          <p:stCondLst>
                                            <p:cond delay="0"/>
                                          </p:stCondLst>
                                        </p:cTn>
                                        <p:tgtEl>
                                          <p:spTgt spid="94"/>
                                        </p:tgtEl>
                                        <p:attrNameLst>
                                          <p:attrName>style.visibility</p:attrName>
                                        </p:attrNameLst>
                                      </p:cBhvr>
                                      <p:to>
                                        <p:strVal val="visible"/>
                                      </p:to>
                                    </p:set>
                                    <p:animEffect transition="in" filter="randombar(horizontal)">
                                      <p:cBhvr>
                                        <p:cTn id="159" dur="3000"/>
                                        <p:tgtEl>
                                          <p:spTgt spid="94"/>
                                        </p:tgtEl>
                                      </p:cBhvr>
                                    </p:animEffect>
                                  </p:childTnLst>
                                </p:cTn>
                              </p:par>
                              <p:par>
                                <p:cTn id="160" presetID="14" presetClass="entr" presetSubtype="10" fill="hold" grpId="0" nodeType="with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randombar(horizontal)">
                                      <p:cBhvr>
                                        <p:cTn id="162" dur="3000"/>
                                        <p:tgtEl>
                                          <p:spTgt spid="48"/>
                                        </p:tgtEl>
                                      </p:cBhvr>
                                    </p:animEffect>
                                  </p:childTnLst>
                                </p:cTn>
                              </p:par>
                              <p:par>
                                <p:cTn id="163" presetID="14" presetClass="entr" presetSubtype="10" fill="hold" nodeType="withEffect">
                                  <p:stCondLst>
                                    <p:cond delay="0"/>
                                  </p:stCondLst>
                                  <p:childTnLst>
                                    <p:set>
                                      <p:cBhvr>
                                        <p:cTn id="164" dur="1" fill="hold">
                                          <p:stCondLst>
                                            <p:cond delay="0"/>
                                          </p:stCondLst>
                                        </p:cTn>
                                        <p:tgtEl>
                                          <p:spTgt spid="51"/>
                                        </p:tgtEl>
                                        <p:attrNameLst>
                                          <p:attrName>style.visibility</p:attrName>
                                        </p:attrNameLst>
                                      </p:cBhvr>
                                      <p:to>
                                        <p:strVal val="visible"/>
                                      </p:to>
                                    </p:set>
                                    <p:animEffect transition="in" filter="randombar(horizontal)">
                                      <p:cBhvr>
                                        <p:cTn id="165" dur="3000"/>
                                        <p:tgtEl>
                                          <p:spTgt spid="51"/>
                                        </p:tgtEl>
                                      </p:cBhvr>
                                    </p:animEffect>
                                  </p:childTnLst>
                                </p:cTn>
                              </p:par>
                              <p:par>
                                <p:cTn id="166" presetID="14" presetClass="entr" presetSubtype="10" fill="hold" grpId="0" nodeType="with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randombar(horizontal)">
                                      <p:cBhvr>
                                        <p:cTn id="168" dur="3000"/>
                                        <p:tgtEl>
                                          <p:spTgt spid="47"/>
                                        </p:tgtEl>
                                      </p:cBhvr>
                                    </p:animEffect>
                                  </p:childTnLst>
                                </p:cTn>
                              </p:par>
                              <p:par>
                                <p:cTn id="169" presetID="14" presetClass="entr" presetSubtype="10" fill="hold" nodeType="withEffect">
                                  <p:stCondLst>
                                    <p:cond delay="0"/>
                                  </p:stCondLst>
                                  <p:childTnLst>
                                    <p:set>
                                      <p:cBhvr>
                                        <p:cTn id="170" dur="1" fill="hold">
                                          <p:stCondLst>
                                            <p:cond delay="0"/>
                                          </p:stCondLst>
                                        </p:cTn>
                                        <p:tgtEl>
                                          <p:spTgt spid="50"/>
                                        </p:tgtEl>
                                        <p:attrNameLst>
                                          <p:attrName>style.visibility</p:attrName>
                                        </p:attrNameLst>
                                      </p:cBhvr>
                                      <p:to>
                                        <p:strVal val="visible"/>
                                      </p:to>
                                    </p:set>
                                    <p:animEffect transition="in" filter="randombar(horizontal)">
                                      <p:cBhvr>
                                        <p:cTn id="171" dur="3000"/>
                                        <p:tgtEl>
                                          <p:spTgt spid="50"/>
                                        </p:tgtEl>
                                      </p:cBhvr>
                                    </p:animEffect>
                                  </p:childTnLst>
                                </p:cTn>
                              </p:par>
                              <p:par>
                                <p:cTn id="172" presetID="14" presetClass="entr" presetSubtype="10" fill="hold" nodeType="withEffect">
                                  <p:stCondLst>
                                    <p:cond delay="0"/>
                                  </p:stCondLst>
                                  <p:childTnLst>
                                    <p:set>
                                      <p:cBhvr>
                                        <p:cTn id="173" dur="1" fill="hold">
                                          <p:stCondLst>
                                            <p:cond delay="0"/>
                                          </p:stCondLst>
                                        </p:cTn>
                                        <p:tgtEl>
                                          <p:spTgt spid="101"/>
                                        </p:tgtEl>
                                        <p:attrNameLst>
                                          <p:attrName>style.visibility</p:attrName>
                                        </p:attrNameLst>
                                      </p:cBhvr>
                                      <p:to>
                                        <p:strVal val="visible"/>
                                      </p:to>
                                    </p:set>
                                    <p:animEffect transition="in" filter="randombar(horizontal)">
                                      <p:cBhvr>
                                        <p:cTn id="174" dur="3000"/>
                                        <p:tgtEl>
                                          <p:spTgt spid="101"/>
                                        </p:tgtEl>
                                      </p:cBhvr>
                                    </p:animEffect>
                                  </p:childTnLst>
                                </p:cTn>
                              </p:par>
                              <p:par>
                                <p:cTn id="175" presetID="14" presetClass="entr" presetSubtype="10" fill="hold" grpId="0" nodeType="withEffect">
                                  <p:stCondLst>
                                    <p:cond delay="0"/>
                                  </p:stCondLst>
                                  <p:childTnLst>
                                    <p:set>
                                      <p:cBhvr>
                                        <p:cTn id="176" dur="1" fill="hold">
                                          <p:stCondLst>
                                            <p:cond delay="0"/>
                                          </p:stCondLst>
                                        </p:cTn>
                                        <p:tgtEl>
                                          <p:spTgt spid="55"/>
                                        </p:tgtEl>
                                        <p:attrNameLst>
                                          <p:attrName>style.visibility</p:attrName>
                                        </p:attrNameLst>
                                      </p:cBhvr>
                                      <p:to>
                                        <p:strVal val="visible"/>
                                      </p:to>
                                    </p:set>
                                    <p:animEffect transition="in" filter="randombar(horizontal)">
                                      <p:cBhvr>
                                        <p:cTn id="177" dur="3000"/>
                                        <p:tgtEl>
                                          <p:spTgt spid="55"/>
                                        </p:tgtEl>
                                      </p:cBhvr>
                                    </p:animEffect>
                                  </p:childTnLst>
                                </p:cTn>
                              </p:par>
                            </p:childTnLst>
                          </p:cTn>
                        </p:par>
                      </p:childTnLst>
                    </p:cTn>
                  </p:par>
                  <p:par>
                    <p:cTn id="178" fill="hold">
                      <p:stCondLst>
                        <p:cond delay="indefinite"/>
                      </p:stCondLst>
                      <p:childTnLst>
                        <p:par>
                          <p:cTn id="179" fill="hold">
                            <p:stCondLst>
                              <p:cond delay="0"/>
                            </p:stCondLst>
                            <p:childTnLst>
                              <p:par>
                                <p:cTn id="180" presetID="21" presetClass="entr" presetSubtype="1" fill="hold" nodeType="clickEffect">
                                  <p:stCondLst>
                                    <p:cond delay="0"/>
                                  </p:stCondLst>
                                  <p:childTnLst>
                                    <p:set>
                                      <p:cBhvr>
                                        <p:cTn id="181" dur="1" fill="hold">
                                          <p:stCondLst>
                                            <p:cond delay="0"/>
                                          </p:stCondLst>
                                        </p:cTn>
                                        <p:tgtEl>
                                          <p:spTgt spid="104"/>
                                        </p:tgtEl>
                                        <p:attrNameLst>
                                          <p:attrName>style.visibility</p:attrName>
                                        </p:attrNameLst>
                                      </p:cBhvr>
                                      <p:to>
                                        <p:strVal val="visible"/>
                                      </p:to>
                                    </p:set>
                                    <p:animEffect transition="in" filter="wheel(1)">
                                      <p:cBhvr>
                                        <p:cTn id="182" dur="2000"/>
                                        <p:tgtEl>
                                          <p:spTgt spid="104"/>
                                        </p:tgtEl>
                                      </p:cBhvr>
                                    </p:animEffect>
                                  </p:childTnLst>
                                </p:cTn>
                              </p:par>
                            </p:childTnLst>
                          </p:cTn>
                        </p:par>
                        <p:par>
                          <p:cTn id="183" fill="hold">
                            <p:stCondLst>
                              <p:cond delay="2000"/>
                            </p:stCondLst>
                            <p:childTnLst>
                              <p:par>
                                <p:cTn id="184" presetID="22" presetClass="exit" presetSubtype="4" fill="hold" nodeType="afterEffect">
                                  <p:stCondLst>
                                    <p:cond delay="0"/>
                                  </p:stCondLst>
                                  <p:childTnLst>
                                    <p:animEffect transition="out" filter="wipe(down)">
                                      <p:cBhvr>
                                        <p:cTn id="185" dur="500"/>
                                        <p:tgtEl>
                                          <p:spTgt spid="94"/>
                                        </p:tgtEl>
                                      </p:cBhvr>
                                    </p:animEffect>
                                    <p:set>
                                      <p:cBhvr>
                                        <p:cTn id="186" dur="1" fill="hold">
                                          <p:stCondLst>
                                            <p:cond delay="499"/>
                                          </p:stCondLst>
                                        </p:cTn>
                                        <p:tgtEl>
                                          <p:spTgt spid="94"/>
                                        </p:tgtEl>
                                        <p:attrNameLst>
                                          <p:attrName>style.visibility</p:attrName>
                                        </p:attrNameLst>
                                      </p:cBhvr>
                                      <p:to>
                                        <p:strVal val="hidden"/>
                                      </p:to>
                                    </p:set>
                                  </p:childTnLst>
                                </p:cTn>
                              </p:par>
                              <p:par>
                                <p:cTn id="187" presetID="22" presetClass="exit" presetSubtype="4" fill="hold" nodeType="withEffect">
                                  <p:stCondLst>
                                    <p:cond delay="0"/>
                                  </p:stCondLst>
                                  <p:childTnLst>
                                    <p:animEffect transition="out" filter="wipe(down)">
                                      <p:cBhvr>
                                        <p:cTn id="188" dur="500"/>
                                        <p:tgtEl>
                                          <p:spTgt spid="51"/>
                                        </p:tgtEl>
                                      </p:cBhvr>
                                    </p:animEffect>
                                    <p:set>
                                      <p:cBhvr>
                                        <p:cTn id="189" dur="1" fill="hold">
                                          <p:stCondLst>
                                            <p:cond delay="499"/>
                                          </p:stCondLst>
                                        </p:cTn>
                                        <p:tgtEl>
                                          <p:spTgt spid="51"/>
                                        </p:tgtEl>
                                        <p:attrNameLst>
                                          <p:attrName>style.visibility</p:attrName>
                                        </p:attrNameLst>
                                      </p:cBhvr>
                                      <p:to>
                                        <p:strVal val="hidden"/>
                                      </p:to>
                                    </p:set>
                                  </p:childTnLst>
                                </p:cTn>
                              </p:par>
                              <p:par>
                                <p:cTn id="190" presetID="22" presetClass="exit" presetSubtype="4" fill="hold" nodeType="withEffect">
                                  <p:stCondLst>
                                    <p:cond delay="0"/>
                                  </p:stCondLst>
                                  <p:childTnLst>
                                    <p:animEffect transition="out" filter="wipe(down)">
                                      <p:cBhvr>
                                        <p:cTn id="191" dur="500"/>
                                        <p:tgtEl>
                                          <p:spTgt spid="50"/>
                                        </p:tgtEl>
                                      </p:cBhvr>
                                    </p:animEffect>
                                    <p:set>
                                      <p:cBhvr>
                                        <p:cTn id="192" dur="1" fill="hold">
                                          <p:stCondLst>
                                            <p:cond delay="499"/>
                                          </p:stCondLst>
                                        </p:cTn>
                                        <p:tgtEl>
                                          <p:spTgt spid="50"/>
                                        </p:tgtEl>
                                        <p:attrNameLst>
                                          <p:attrName>style.visibility</p:attrName>
                                        </p:attrNameLst>
                                      </p:cBhvr>
                                      <p:to>
                                        <p:strVal val="hidden"/>
                                      </p:to>
                                    </p:set>
                                  </p:childTnLst>
                                </p:cTn>
                              </p:par>
                              <p:par>
                                <p:cTn id="193" presetID="22" presetClass="exit" presetSubtype="4" fill="hold" nodeType="withEffect">
                                  <p:stCondLst>
                                    <p:cond delay="0"/>
                                  </p:stCondLst>
                                  <p:childTnLst>
                                    <p:animEffect transition="out" filter="wipe(down)">
                                      <p:cBhvr>
                                        <p:cTn id="194" dur="500"/>
                                        <p:tgtEl>
                                          <p:spTgt spid="101"/>
                                        </p:tgtEl>
                                      </p:cBhvr>
                                    </p:animEffect>
                                    <p:set>
                                      <p:cBhvr>
                                        <p:cTn id="195" dur="1" fill="hold">
                                          <p:stCondLst>
                                            <p:cond delay="499"/>
                                          </p:stCondLst>
                                        </p:cTn>
                                        <p:tgtEl>
                                          <p:spTgt spid="101"/>
                                        </p:tgtEl>
                                        <p:attrNameLst>
                                          <p:attrName>style.visibility</p:attrName>
                                        </p:attrNameLst>
                                      </p:cBhvr>
                                      <p:to>
                                        <p:strVal val="hidden"/>
                                      </p:to>
                                    </p:set>
                                  </p:childTnLst>
                                </p:cTn>
                              </p:par>
                            </p:childTnLst>
                          </p:cTn>
                        </p:par>
                        <p:par>
                          <p:cTn id="196" fill="hold">
                            <p:stCondLst>
                              <p:cond delay="2500"/>
                            </p:stCondLst>
                            <p:childTnLst>
                              <p:par>
                                <p:cTn id="197" presetID="21" presetClass="entr" presetSubtype="1" fill="hold" nodeType="afterEffect">
                                  <p:stCondLst>
                                    <p:cond delay="0"/>
                                  </p:stCondLst>
                                  <p:childTnLst>
                                    <p:set>
                                      <p:cBhvr>
                                        <p:cTn id="198" dur="1" fill="hold">
                                          <p:stCondLst>
                                            <p:cond delay="0"/>
                                          </p:stCondLst>
                                        </p:cTn>
                                        <p:tgtEl>
                                          <p:spTgt spid="109"/>
                                        </p:tgtEl>
                                        <p:attrNameLst>
                                          <p:attrName>style.visibility</p:attrName>
                                        </p:attrNameLst>
                                      </p:cBhvr>
                                      <p:to>
                                        <p:strVal val="visible"/>
                                      </p:to>
                                    </p:set>
                                    <p:animEffect transition="in" filter="wheel(1)">
                                      <p:cBhvr>
                                        <p:cTn id="199" dur="2000"/>
                                        <p:tgtEl>
                                          <p:spTgt spid="109"/>
                                        </p:tgtEl>
                                      </p:cBhvr>
                                    </p:animEffect>
                                  </p:childTnLst>
                                </p:cTn>
                              </p:par>
                            </p:childTnLst>
                          </p:cTn>
                        </p:par>
                        <p:par>
                          <p:cTn id="200" fill="hold">
                            <p:stCondLst>
                              <p:cond delay="4500"/>
                            </p:stCondLst>
                            <p:childTnLst>
                              <p:par>
                                <p:cTn id="201" presetID="21" presetClass="entr" presetSubtype="1" fill="hold" nodeType="afterEffect">
                                  <p:stCondLst>
                                    <p:cond delay="0"/>
                                  </p:stCondLst>
                                  <p:childTnLst>
                                    <p:set>
                                      <p:cBhvr>
                                        <p:cTn id="202" dur="1" fill="hold">
                                          <p:stCondLst>
                                            <p:cond delay="0"/>
                                          </p:stCondLst>
                                        </p:cTn>
                                        <p:tgtEl>
                                          <p:spTgt spid="112"/>
                                        </p:tgtEl>
                                        <p:attrNameLst>
                                          <p:attrName>style.visibility</p:attrName>
                                        </p:attrNameLst>
                                      </p:cBhvr>
                                      <p:to>
                                        <p:strVal val="visible"/>
                                      </p:to>
                                    </p:set>
                                    <p:animEffect transition="in" filter="wheel(1)">
                                      <p:cBhvr>
                                        <p:cTn id="203" dur="2000"/>
                                        <p:tgtEl>
                                          <p:spTgt spid="112"/>
                                        </p:tgtEl>
                                      </p:cBhvr>
                                    </p:animEffect>
                                  </p:childTnLst>
                                </p:cTn>
                              </p:par>
                            </p:childTnLst>
                          </p:cTn>
                        </p:par>
                        <p:par>
                          <p:cTn id="204" fill="hold">
                            <p:stCondLst>
                              <p:cond delay="6500"/>
                            </p:stCondLst>
                            <p:childTnLst>
                              <p:par>
                                <p:cTn id="205" presetID="14" presetClass="entr" presetSubtype="10" fill="hold" nodeType="afterEffect">
                                  <p:stCondLst>
                                    <p:cond delay="0"/>
                                  </p:stCondLst>
                                  <p:childTnLst>
                                    <p:set>
                                      <p:cBhvr>
                                        <p:cTn id="206" dur="1" fill="hold">
                                          <p:stCondLst>
                                            <p:cond delay="0"/>
                                          </p:stCondLst>
                                        </p:cTn>
                                        <p:tgtEl>
                                          <p:spTgt spid="115"/>
                                        </p:tgtEl>
                                        <p:attrNameLst>
                                          <p:attrName>style.visibility</p:attrName>
                                        </p:attrNameLst>
                                      </p:cBhvr>
                                      <p:to>
                                        <p:strVal val="visible"/>
                                      </p:to>
                                    </p:set>
                                    <p:animEffect transition="in" filter="randombar(horizontal)">
                                      <p:cBhvr>
                                        <p:cTn id="207" dur="500"/>
                                        <p:tgtEl>
                                          <p:spTgt spid="115"/>
                                        </p:tgtEl>
                                      </p:cBhvr>
                                    </p:animEffect>
                                  </p:childTnLst>
                                </p:cTn>
                              </p:par>
                              <p:par>
                                <p:cTn id="208" presetID="14" presetClass="entr" presetSubtype="10" fill="hold" nodeType="withEffect">
                                  <p:stCondLst>
                                    <p:cond delay="0"/>
                                  </p:stCondLst>
                                  <p:childTnLst>
                                    <p:set>
                                      <p:cBhvr>
                                        <p:cTn id="209" dur="1" fill="hold">
                                          <p:stCondLst>
                                            <p:cond delay="0"/>
                                          </p:stCondLst>
                                        </p:cTn>
                                        <p:tgtEl>
                                          <p:spTgt spid="137"/>
                                        </p:tgtEl>
                                        <p:attrNameLst>
                                          <p:attrName>style.visibility</p:attrName>
                                        </p:attrNameLst>
                                      </p:cBhvr>
                                      <p:to>
                                        <p:strVal val="visible"/>
                                      </p:to>
                                    </p:set>
                                    <p:animEffect transition="in" filter="randombar(horizontal)">
                                      <p:cBhvr>
                                        <p:cTn id="210" dur="500"/>
                                        <p:tgtEl>
                                          <p:spTgt spid="137"/>
                                        </p:tgtEl>
                                      </p:cBhvr>
                                    </p:animEffect>
                                  </p:childTnLst>
                                </p:cTn>
                              </p:par>
                            </p:childTnLst>
                          </p:cTn>
                        </p:par>
                        <p:par>
                          <p:cTn id="211" fill="hold">
                            <p:stCondLst>
                              <p:cond delay="7000"/>
                            </p:stCondLst>
                            <p:childTnLst>
                              <p:par>
                                <p:cTn id="212" presetID="21" presetClass="entr" presetSubtype="1" fill="hold" nodeType="afterEffect">
                                  <p:stCondLst>
                                    <p:cond delay="0"/>
                                  </p:stCondLst>
                                  <p:childTnLst>
                                    <p:set>
                                      <p:cBhvr>
                                        <p:cTn id="213" dur="1" fill="hold">
                                          <p:stCondLst>
                                            <p:cond delay="0"/>
                                          </p:stCondLst>
                                        </p:cTn>
                                        <p:tgtEl>
                                          <p:spTgt spid="141"/>
                                        </p:tgtEl>
                                        <p:attrNameLst>
                                          <p:attrName>style.visibility</p:attrName>
                                        </p:attrNameLst>
                                      </p:cBhvr>
                                      <p:to>
                                        <p:strVal val="visible"/>
                                      </p:to>
                                    </p:set>
                                    <p:animEffect transition="in" filter="wheel(1)">
                                      <p:cBhvr>
                                        <p:cTn id="214" dur="2000"/>
                                        <p:tgtEl>
                                          <p:spTgt spid="141"/>
                                        </p:tgtEl>
                                      </p:cBhvr>
                                    </p:animEffect>
                                  </p:childTnLst>
                                </p:cTn>
                              </p:par>
                            </p:childTnLst>
                          </p:cTn>
                        </p:par>
                        <p:par>
                          <p:cTn id="215" fill="hold">
                            <p:stCondLst>
                              <p:cond delay="9000"/>
                            </p:stCondLst>
                            <p:childTnLst>
                              <p:par>
                                <p:cTn id="216" presetID="22" presetClass="entr" presetSubtype="4" fill="hold" nodeType="afterEffect">
                                  <p:stCondLst>
                                    <p:cond delay="0"/>
                                  </p:stCondLst>
                                  <p:childTnLst>
                                    <p:set>
                                      <p:cBhvr>
                                        <p:cTn id="217" dur="1" fill="hold">
                                          <p:stCondLst>
                                            <p:cond delay="0"/>
                                          </p:stCondLst>
                                        </p:cTn>
                                        <p:tgtEl>
                                          <p:spTgt spid="145"/>
                                        </p:tgtEl>
                                        <p:attrNameLst>
                                          <p:attrName>style.visibility</p:attrName>
                                        </p:attrNameLst>
                                      </p:cBhvr>
                                      <p:to>
                                        <p:strVal val="visible"/>
                                      </p:to>
                                    </p:set>
                                    <p:animEffect transition="in" filter="wipe(down)">
                                      <p:cBhvr>
                                        <p:cTn id="218" dur="500"/>
                                        <p:tgtEl>
                                          <p:spTgt spid="145"/>
                                        </p:tgtEl>
                                      </p:cBhvr>
                                    </p:animEffect>
                                  </p:childTnLst>
                                </p:cTn>
                              </p:par>
                            </p:childTnLst>
                          </p:cTn>
                        </p:par>
                        <p:par>
                          <p:cTn id="219" fill="hold">
                            <p:stCondLst>
                              <p:cond delay="9500"/>
                            </p:stCondLst>
                            <p:childTnLst>
                              <p:par>
                                <p:cTn id="220" presetID="6" presetClass="entr" presetSubtype="16" fill="hold" nodeType="afterEffect">
                                  <p:stCondLst>
                                    <p:cond delay="0"/>
                                  </p:stCondLst>
                                  <p:childTnLst>
                                    <p:set>
                                      <p:cBhvr>
                                        <p:cTn id="221" dur="1" fill="hold">
                                          <p:stCondLst>
                                            <p:cond delay="0"/>
                                          </p:stCondLst>
                                        </p:cTn>
                                        <p:tgtEl>
                                          <p:spTgt spid="148"/>
                                        </p:tgtEl>
                                        <p:attrNameLst>
                                          <p:attrName>style.visibility</p:attrName>
                                        </p:attrNameLst>
                                      </p:cBhvr>
                                      <p:to>
                                        <p:strVal val="visible"/>
                                      </p:to>
                                    </p:set>
                                    <p:animEffect transition="in" filter="circle(in)">
                                      <p:cBhvr>
                                        <p:cTn id="222" dur="2000"/>
                                        <p:tgtEl>
                                          <p:spTgt spid="148"/>
                                        </p:tgtEl>
                                      </p:cBhvr>
                                    </p:animEffect>
                                  </p:childTnLst>
                                </p:cTn>
                              </p:par>
                              <p:par>
                                <p:cTn id="223" presetID="21" presetClass="entr" presetSubtype="1" fill="hold" grpId="0" nodeType="withEffect">
                                  <p:stCondLst>
                                    <p:cond delay="0"/>
                                  </p:stCondLst>
                                  <p:childTnLst>
                                    <p:set>
                                      <p:cBhvr>
                                        <p:cTn id="224" dur="1" fill="hold">
                                          <p:stCondLst>
                                            <p:cond delay="0"/>
                                          </p:stCondLst>
                                        </p:cTn>
                                        <p:tgtEl>
                                          <p:spTgt spid="4"/>
                                        </p:tgtEl>
                                        <p:attrNameLst>
                                          <p:attrName>style.visibility</p:attrName>
                                        </p:attrNameLst>
                                      </p:cBhvr>
                                      <p:to>
                                        <p:strVal val="visible"/>
                                      </p:to>
                                    </p:set>
                                    <p:animEffect transition="in" filter="wheel(1)">
                                      <p:cBhvr>
                                        <p:cTn id="225" dur="2000"/>
                                        <p:tgtEl>
                                          <p:spTgt spid="4"/>
                                        </p:tgtEl>
                                      </p:cBhvr>
                                    </p:animEffect>
                                  </p:childTnLst>
                                </p:cTn>
                              </p:par>
                            </p:childTnLst>
                          </p:cTn>
                        </p:par>
                      </p:childTnLst>
                    </p:cTn>
                  </p:par>
                  <p:par>
                    <p:cTn id="226" fill="hold">
                      <p:stCondLst>
                        <p:cond delay="indefinite"/>
                      </p:stCondLst>
                      <p:childTnLst>
                        <p:par>
                          <p:cTn id="227" fill="hold">
                            <p:stCondLst>
                              <p:cond delay="0"/>
                            </p:stCondLst>
                            <p:childTnLst>
                              <p:par>
                                <p:cTn id="228" presetID="14" presetClass="entr" presetSubtype="10" fill="hold" grpId="0" nodeType="clickEffect">
                                  <p:stCondLst>
                                    <p:cond delay="0"/>
                                  </p:stCondLst>
                                  <p:childTnLst>
                                    <p:set>
                                      <p:cBhvr>
                                        <p:cTn id="229" dur="1" fill="hold">
                                          <p:stCondLst>
                                            <p:cond delay="0"/>
                                          </p:stCondLst>
                                        </p:cTn>
                                        <p:tgtEl>
                                          <p:spTgt spid="139"/>
                                        </p:tgtEl>
                                        <p:attrNameLst>
                                          <p:attrName>style.visibility</p:attrName>
                                        </p:attrNameLst>
                                      </p:cBhvr>
                                      <p:to>
                                        <p:strVal val="visible"/>
                                      </p:to>
                                    </p:set>
                                    <p:animEffect transition="in" filter="randombar(horizontal)">
                                      <p:cBhvr>
                                        <p:cTn id="230" dur="500"/>
                                        <p:tgtEl>
                                          <p:spTgt spid="139"/>
                                        </p:tgtEl>
                                      </p:cBhvr>
                                    </p:animEffect>
                                  </p:childTnLst>
                                </p:cTn>
                              </p:par>
                            </p:childTnLst>
                          </p:cTn>
                        </p:par>
                        <p:par>
                          <p:cTn id="231" fill="hold">
                            <p:stCondLst>
                              <p:cond delay="500"/>
                            </p:stCondLst>
                            <p:childTnLst>
                              <p:par>
                                <p:cTn id="232" presetID="21" presetClass="exit" presetSubtype="1" fill="hold" grpId="1" nodeType="afterEffect">
                                  <p:stCondLst>
                                    <p:cond delay="0"/>
                                  </p:stCondLst>
                                  <p:childTnLst>
                                    <p:animEffect transition="out" filter="wheel(1)">
                                      <p:cBhvr>
                                        <p:cTn id="233" dur="2000"/>
                                        <p:tgtEl>
                                          <p:spTgt spid="139"/>
                                        </p:tgtEl>
                                      </p:cBhvr>
                                    </p:animEffect>
                                    <p:set>
                                      <p:cBhvr>
                                        <p:cTn id="234" dur="1" fill="hold">
                                          <p:stCondLst>
                                            <p:cond delay="1999"/>
                                          </p:stCondLst>
                                        </p:cTn>
                                        <p:tgtEl>
                                          <p:spTgt spid="139"/>
                                        </p:tgtEl>
                                        <p:attrNameLst>
                                          <p:attrName>style.visibility</p:attrName>
                                        </p:attrNameLst>
                                      </p:cBhvr>
                                      <p:to>
                                        <p:strVal val="hidden"/>
                                      </p:to>
                                    </p:set>
                                  </p:childTnLst>
                                </p:cTn>
                              </p:par>
                              <p:par>
                                <p:cTn id="235" presetID="21" presetClass="exit" presetSubtype="1" fill="hold" nodeType="withEffect">
                                  <p:stCondLst>
                                    <p:cond delay="0"/>
                                  </p:stCondLst>
                                  <p:childTnLst>
                                    <p:animEffect transition="out" filter="wheel(1)">
                                      <p:cBhvr>
                                        <p:cTn id="236" dur="2000"/>
                                        <p:tgtEl>
                                          <p:spTgt spid="137"/>
                                        </p:tgtEl>
                                      </p:cBhvr>
                                    </p:animEffect>
                                    <p:set>
                                      <p:cBhvr>
                                        <p:cTn id="237" dur="1" fill="hold">
                                          <p:stCondLst>
                                            <p:cond delay="1999"/>
                                          </p:stCondLst>
                                        </p:cTn>
                                        <p:tgtEl>
                                          <p:spTgt spid="137"/>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4" presetClass="entr" presetSubtype="10" fill="hold" grpId="0" nodeType="clickEffect">
                                  <p:stCondLst>
                                    <p:cond delay="0"/>
                                  </p:stCondLst>
                                  <p:childTnLst>
                                    <p:set>
                                      <p:cBhvr>
                                        <p:cTn id="241" dur="1" fill="hold">
                                          <p:stCondLst>
                                            <p:cond delay="0"/>
                                          </p:stCondLst>
                                        </p:cTn>
                                        <p:tgtEl>
                                          <p:spTgt spid="162"/>
                                        </p:tgtEl>
                                        <p:attrNameLst>
                                          <p:attrName>style.visibility</p:attrName>
                                        </p:attrNameLst>
                                      </p:cBhvr>
                                      <p:to>
                                        <p:strVal val="visible"/>
                                      </p:to>
                                    </p:set>
                                    <p:animEffect transition="in" filter="randombar(horizontal)">
                                      <p:cBhvr>
                                        <p:cTn id="242" dur="500"/>
                                        <p:tgtEl>
                                          <p:spTgt spid="162"/>
                                        </p:tgtEl>
                                      </p:cBhvr>
                                    </p:animEffect>
                                  </p:childTnLst>
                                </p:cTn>
                              </p:par>
                            </p:childTnLst>
                          </p:cTn>
                        </p:par>
                        <p:par>
                          <p:cTn id="243" fill="hold">
                            <p:stCondLst>
                              <p:cond delay="500"/>
                            </p:stCondLst>
                            <p:childTnLst>
                              <p:par>
                                <p:cTn id="244" presetID="6" presetClass="entr" presetSubtype="16" fill="hold" nodeType="afterEffect">
                                  <p:stCondLst>
                                    <p:cond delay="0"/>
                                  </p:stCondLst>
                                  <p:childTnLst>
                                    <p:set>
                                      <p:cBhvr>
                                        <p:cTn id="245" dur="1" fill="hold">
                                          <p:stCondLst>
                                            <p:cond delay="0"/>
                                          </p:stCondLst>
                                        </p:cTn>
                                        <p:tgtEl>
                                          <p:spTgt spid="167"/>
                                        </p:tgtEl>
                                        <p:attrNameLst>
                                          <p:attrName>style.visibility</p:attrName>
                                        </p:attrNameLst>
                                      </p:cBhvr>
                                      <p:to>
                                        <p:strVal val="visible"/>
                                      </p:to>
                                    </p:set>
                                    <p:animEffect transition="in" filter="circle(in)">
                                      <p:cBhvr>
                                        <p:cTn id="246" dur="2000"/>
                                        <p:tgtEl>
                                          <p:spTgt spid="167"/>
                                        </p:tgtEl>
                                      </p:cBhvr>
                                    </p:animEffect>
                                  </p:childTnLst>
                                </p:cTn>
                              </p:par>
                            </p:childTnLst>
                          </p:cTn>
                        </p:par>
                        <p:par>
                          <p:cTn id="247" fill="hold">
                            <p:stCondLst>
                              <p:cond delay="2500"/>
                            </p:stCondLst>
                            <p:childTnLst>
                              <p:par>
                                <p:cTn id="248" presetID="6" presetClass="entr" presetSubtype="16" fill="hold" nodeType="afterEffect">
                                  <p:stCondLst>
                                    <p:cond delay="0"/>
                                  </p:stCondLst>
                                  <p:childTnLst>
                                    <p:set>
                                      <p:cBhvr>
                                        <p:cTn id="249" dur="1" fill="hold">
                                          <p:stCondLst>
                                            <p:cond delay="0"/>
                                          </p:stCondLst>
                                        </p:cTn>
                                        <p:tgtEl>
                                          <p:spTgt spid="171"/>
                                        </p:tgtEl>
                                        <p:attrNameLst>
                                          <p:attrName>style.visibility</p:attrName>
                                        </p:attrNameLst>
                                      </p:cBhvr>
                                      <p:to>
                                        <p:strVal val="visible"/>
                                      </p:to>
                                    </p:set>
                                    <p:animEffect transition="in" filter="circle(in)">
                                      <p:cBhvr>
                                        <p:cTn id="250" dur="2000"/>
                                        <p:tgtEl>
                                          <p:spTgt spid="171"/>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nodeType="clickEffect">
                                  <p:stCondLst>
                                    <p:cond delay="0"/>
                                  </p:stCondLst>
                                  <p:childTnLst>
                                    <p:set>
                                      <p:cBhvr>
                                        <p:cTn id="254" dur="1" fill="hold">
                                          <p:stCondLst>
                                            <p:cond delay="0"/>
                                          </p:stCondLst>
                                        </p:cTn>
                                        <p:tgtEl>
                                          <p:spTgt spid="164"/>
                                        </p:tgtEl>
                                        <p:attrNameLst>
                                          <p:attrName>style.visibility</p:attrName>
                                        </p:attrNameLst>
                                      </p:cBhvr>
                                      <p:to>
                                        <p:strVal val="visible"/>
                                      </p:to>
                                    </p:set>
                                    <p:animEffect transition="in" filter="fade">
                                      <p:cBhvr>
                                        <p:cTn id="255" dur="1000"/>
                                        <p:tgtEl>
                                          <p:spTgt spid="164"/>
                                        </p:tgtEl>
                                      </p:cBhvr>
                                    </p:animEffect>
                                    <p:anim calcmode="lin" valueType="num">
                                      <p:cBhvr>
                                        <p:cTn id="256" dur="1000" fill="hold"/>
                                        <p:tgtEl>
                                          <p:spTgt spid="164"/>
                                        </p:tgtEl>
                                        <p:attrNameLst>
                                          <p:attrName>ppt_x</p:attrName>
                                        </p:attrNameLst>
                                      </p:cBhvr>
                                      <p:tavLst>
                                        <p:tav tm="0">
                                          <p:val>
                                            <p:strVal val="#ppt_x"/>
                                          </p:val>
                                        </p:tav>
                                        <p:tav tm="100000">
                                          <p:val>
                                            <p:strVal val="#ppt_x"/>
                                          </p:val>
                                        </p:tav>
                                      </p:tavLst>
                                    </p:anim>
                                    <p:anim calcmode="lin" valueType="num">
                                      <p:cBhvr>
                                        <p:cTn id="257"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0" grpId="0" animBg="1"/>
      <p:bldP spid="38" grpId="0" animBg="1"/>
      <p:bldP spid="39" grpId="0" animBg="1"/>
      <p:bldP spid="45" grpId="0" animBg="1"/>
      <p:bldP spid="46" grpId="0" animBg="1"/>
      <p:bldP spid="47" grpId="0" animBg="1"/>
      <p:bldP spid="48" grpId="0" animBg="1"/>
      <p:bldP spid="52" grpId="0"/>
      <p:bldP spid="53" grpId="0"/>
      <p:bldP spid="54" grpId="0"/>
      <p:bldP spid="55" grpId="0" animBg="1"/>
      <p:bldP spid="118" grpId="1" animBg="1"/>
      <p:bldP spid="118" grpId="2" animBg="1"/>
      <p:bldP spid="118" grpId="3" animBg="1"/>
      <p:bldP spid="119" grpId="0" animBg="1"/>
      <p:bldP spid="119" grpId="1" animBg="1"/>
      <p:bldP spid="121" grpId="0" animBg="1"/>
      <p:bldP spid="121" grpId="1" animBg="1"/>
      <p:bldP spid="123" grpId="0" animBg="1"/>
      <p:bldP spid="123" grpId="1" animBg="1"/>
      <p:bldP spid="135" grpId="0" animBg="1"/>
      <p:bldP spid="135" grpId="1" animBg="1"/>
      <p:bldP spid="135" grpId="2" animBg="1"/>
      <p:bldP spid="139" grpId="0"/>
      <p:bldP spid="139" grpId="1"/>
      <p:bldP spid="1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1295400"/>
            <a:ext cx="1752600" cy="369332"/>
          </a:xfrm>
          <a:prstGeom prst="rect">
            <a:avLst/>
          </a:prstGeom>
          <a:noFill/>
        </p:spPr>
        <p:txBody>
          <a:bodyPr wrap="square" rtlCol="0">
            <a:spAutoFit/>
          </a:bodyPr>
          <a:lstStyle/>
          <a:p>
            <a:r>
              <a:rPr lang="en-US" dirty="0" smtClean="0"/>
              <a:t>Sau </a:t>
            </a:r>
            <a:r>
              <a:rPr lang="en-US" dirty="0" err="1" smtClean="0"/>
              <a:t>mỗi</a:t>
            </a:r>
            <a:r>
              <a:rPr lang="en-US" dirty="0" smtClean="0"/>
              <a:t> 60s</a:t>
            </a:r>
            <a:endParaRPr lang="en-US" dirty="0"/>
          </a:p>
        </p:txBody>
      </p:sp>
      <p:sp>
        <p:nvSpPr>
          <p:cNvPr id="4" name="Flowchart: Alternate Process 3"/>
          <p:cNvSpPr/>
          <p:nvPr/>
        </p:nvSpPr>
        <p:spPr>
          <a:xfrm>
            <a:off x="3124200" y="914400"/>
            <a:ext cx="2209800" cy="762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Server</a:t>
            </a:r>
            <a:endParaRPr lang="en-US" dirty="0"/>
          </a:p>
        </p:txBody>
      </p:sp>
      <p:sp>
        <p:nvSpPr>
          <p:cNvPr id="5" name="Rounded Rectangle 4"/>
          <p:cNvSpPr/>
          <p:nvPr/>
        </p:nvSpPr>
        <p:spPr>
          <a:xfrm>
            <a:off x="3127248" y="1981200"/>
            <a:ext cx="2209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Rebroadcast</a:t>
            </a:r>
            <a:endParaRPr lang="en-US" dirty="0"/>
          </a:p>
        </p:txBody>
      </p:sp>
      <p:sp>
        <p:nvSpPr>
          <p:cNvPr id="6" name="Rounded Rectangle 5"/>
          <p:cNvSpPr/>
          <p:nvPr/>
        </p:nvSpPr>
        <p:spPr>
          <a:xfrm>
            <a:off x="3200400" y="3124200"/>
            <a:ext cx="2057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Port 1995</a:t>
            </a:r>
            <a:endParaRPr lang="en-US" dirty="0"/>
          </a:p>
        </p:txBody>
      </p:sp>
      <p:sp>
        <p:nvSpPr>
          <p:cNvPr id="7" name="Rounded Rectangle 6"/>
          <p:cNvSpPr/>
          <p:nvPr/>
        </p:nvSpPr>
        <p:spPr>
          <a:xfrm>
            <a:off x="11430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1</a:t>
            </a:r>
            <a:endParaRPr lang="en-US" dirty="0"/>
          </a:p>
        </p:txBody>
      </p:sp>
      <p:sp>
        <p:nvSpPr>
          <p:cNvPr id="8" name="Rounded Rectangle 7"/>
          <p:cNvSpPr/>
          <p:nvPr/>
        </p:nvSpPr>
        <p:spPr>
          <a:xfrm>
            <a:off x="28956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2</a:t>
            </a:r>
            <a:endParaRPr lang="en-US" dirty="0"/>
          </a:p>
        </p:txBody>
      </p:sp>
      <p:sp>
        <p:nvSpPr>
          <p:cNvPr id="9" name="Rounded Rectangle 8"/>
          <p:cNvSpPr/>
          <p:nvPr/>
        </p:nvSpPr>
        <p:spPr>
          <a:xfrm>
            <a:off x="46863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15" name="Straight Arrow Connector 14"/>
          <p:cNvCxnSpPr>
            <a:stCxn id="4" idx="2"/>
            <a:endCxn id="5" idx="0"/>
          </p:cNvCxnSpPr>
          <p:nvPr/>
        </p:nvCxnSpPr>
        <p:spPr>
          <a:xfrm>
            <a:off x="4229100" y="1676400"/>
            <a:ext cx="3048"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flipH="1">
            <a:off x="4229100" y="2667000"/>
            <a:ext cx="304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flipH="1">
            <a:off x="1714500" y="3657600"/>
            <a:ext cx="25146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a:endCxn id="8" idx="0"/>
          </p:cNvCxnSpPr>
          <p:nvPr/>
        </p:nvCxnSpPr>
        <p:spPr>
          <a:xfrm flipH="1">
            <a:off x="3467100" y="3657600"/>
            <a:ext cx="7620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9" idx="0"/>
          </p:cNvCxnSpPr>
          <p:nvPr/>
        </p:nvCxnSpPr>
        <p:spPr>
          <a:xfrm>
            <a:off x="4229100" y="3657600"/>
            <a:ext cx="10287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4686300" y="4953000"/>
            <a:ext cx="1143000" cy="457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41" name="Straight Arrow Connector 40"/>
          <p:cNvCxnSpPr/>
          <p:nvPr/>
        </p:nvCxnSpPr>
        <p:spPr>
          <a:xfrm>
            <a:off x="4229100" y="3657600"/>
            <a:ext cx="1028700" cy="12954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1089126" y="4953000"/>
            <a:ext cx="123497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Slave1 + Slave 3</a:t>
            </a:r>
            <a:endParaRPr lang="en-US" sz="1100"/>
          </a:p>
        </p:txBody>
      </p:sp>
    </p:spTree>
    <p:extLst>
      <p:ext uri="{BB962C8B-B14F-4D97-AF65-F5344CB8AC3E}">
        <p14:creationId xmlns:p14="http://schemas.microsoft.com/office/powerpoint/2010/main" val="125904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2000"/>
                                        <p:tgtEl>
                                          <p:spTgt spid="22"/>
                                        </p:tgtEl>
                                      </p:cBhvr>
                                    </p:animEffect>
                                  </p:childTnLst>
                                </p:cTn>
                              </p:par>
                            </p:childTnLst>
                          </p:cTn>
                        </p:par>
                        <p:par>
                          <p:cTn id="35" fill="hold">
                            <p:stCondLst>
                              <p:cond delay="4000"/>
                            </p:stCondLst>
                            <p:childTnLst>
                              <p:par>
                                <p:cTn id="36" presetID="2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2000"/>
                                        <p:tgtEl>
                                          <p:spTgt spid="25"/>
                                        </p:tgtEl>
                                      </p:cBhvr>
                                    </p:animEffect>
                                  </p:childTnLst>
                                </p:cTn>
                              </p:par>
                            </p:childTnLst>
                          </p:cTn>
                        </p:par>
                        <p:par>
                          <p:cTn id="39" fill="hold">
                            <p:stCondLst>
                              <p:cond delay="6000"/>
                            </p:stCondLst>
                            <p:childTnLst>
                              <p:par>
                                <p:cTn id="40" presetID="2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20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2000"/>
                                        <p:tgtEl>
                                          <p:spTgt spid="40"/>
                                        </p:tgtEl>
                                      </p:cBhvr>
                                    </p:animEffect>
                                  </p:childTnLst>
                                </p:cTn>
                              </p:par>
                              <p:par>
                                <p:cTn id="48" presetID="14" presetClass="entr" presetSubtype="1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randombar(horizontal)">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heel(1)">
                                      <p:cBhvr>
                                        <p:cTn id="55" dur="20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xit" presetSubtype="21" fill="hold" grpId="1" nodeType="clickEffect">
                                  <p:stCondLst>
                                    <p:cond delay="0"/>
                                  </p:stCondLst>
                                  <p:childTnLst>
                                    <p:animEffect transition="out" filter="barn(inVertical)">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6" presetClass="exit" presetSubtype="21" fill="hold" nodeType="withEffect">
                                  <p:stCondLst>
                                    <p:cond delay="0"/>
                                  </p:stCondLst>
                                  <p:childTnLst>
                                    <p:animEffect transition="out" filter="barn(inVertical)">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par>
                          <p:cTn id="64" fill="hold">
                            <p:stCondLst>
                              <p:cond delay="500"/>
                            </p:stCondLst>
                            <p:childTnLst>
                              <p:par>
                                <p:cTn id="65" presetID="10" presetClass="exit" presetSubtype="0" fill="hold" grpId="1" nodeType="afterEffect">
                                  <p:stCondLst>
                                    <p:cond delay="0"/>
                                  </p:stCondLst>
                                  <p:childTnLst>
                                    <p:animEffect transition="out" filter="fade">
                                      <p:cBhvr>
                                        <p:cTn id="66" dur="2000"/>
                                        <p:tgtEl>
                                          <p:spTgt spid="40"/>
                                        </p:tgtEl>
                                      </p:cBhvr>
                                    </p:animEffect>
                                    <p:set>
                                      <p:cBhvr>
                                        <p:cTn id="67" dur="1" fill="hold">
                                          <p:stCondLst>
                                            <p:cond delay="1999"/>
                                          </p:stCondLst>
                                        </p:cTn>
                                        <p:tgtEl>
                                          <p:spTgt spid="40"/>
                                        </p:tgtEl>
                                        <p:attrNameLst>
                                          <p:attrName>style.visibility</p:attrName>
                                        </p:attrNameLst>
                                      </p:cBhvr>
                                      <p:to>
                                        <p:strVal val="hidden"/>
                                      </p:to>
                                    </p:set>
                                  </p:childTnLst>
                                </p:cTn>
                              </p:par>
                            </p:childTnLst>
                          </p:cTn>
                        </p:par>
                        <p:par>
                          <p:cTn id="68" fill="hold">
                            <p:stCondLst>
                              <p:cond delay="2500"/>
                            </p:stCondLst>
                            <p:childTnLst>
                              <p:par>
                                <p:cTn id="69" presetID="10" presetClass="exit" presetSubtype="0" fill="hold" nodeType="afterEffect">
                                  <p:stCondLst>
                                    <p:cond delay="0"/>
                                  </p:stCondLst>
                                  <p:childTnLst>
                                    <p:animEffect transition="out" filter="fade">
                                      <p:cBhvr>
                                        <p:cTn id="70" dur="2000"/>
                                        <p:tgtEl>
                                          <p:spTgt spid="41"/>
                                        </p:tgtEl>
                                      </p:cBhvr>
                                    </p:animEffect>
                                    <p:set>
                                      <p:cBhvr>
                                        <p:cTn id="71" dur="1" fill="hold">
                                          <p:stCondLst>
                                            <p:cond delay="19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40" grpId="0" animBg="1"/>
      <p:bldP spid="40" grpId="1"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1295400"/>
            <a:ext cx="1752600" cy="369332"/>
          </a:xfrm>
          <a:prstGeom prst="rect">
            <a:avLst/>
          </a:prstGeom>
          <a:noFill/>
        </p:spPr>
        <p:txBody>
          <a:bodyPr wrap="square" rtlCol="0">
            <a:spAutoFit/>
          </a:bodyPr>
          <a:lstStyle/>
          <a:p>
            <a:r>
              <a:rPr lang="en-US" dirty="0" smtClean="0"/>
              <a:t>Sau </a:t>
            </a:r>
            <a:r>
              <a:rPr lang="en-US" dirty="0" err="1" smtClean="0"/>
              <a:t>mỗi</a:t>
            </a:r>
            <a:r>
              <a:rPr lang="en-US" dirty="0" smtClean="0"/>
              <a:t> 60s</a:t>
            </a:r>
            <a:endParaRPr lang="en-US" dirty="0"/>
          </a:p>
        </p:txBody>
      </p:sp>
      <p:sp>
        <p:nvSpPr>
          <p:cNvPr id="4" name="Flowchart: Alternate Process 3"/>
          <p:cNvSpPr/>
          <p:nvPr/>
        </p:nvSpPr>
        <p:spPr>
          <a:xfrm>
            <a:off x="3124200" y="914400"/>
            <a:ext cx="2209800" cy="762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Server</a:t>
            </a:r>
            <a:endParaRPr lang="en-US" dirty="0"/>
          </a:p>
        </p:txBody>
      </p:sp>
      <p:sp>
        <p:nvSpPr>
          <p:cNvPr id="5" name="Rounded Rectangle 4"/>
          <p:cNvSpPr/>
          <p:nvPr/>
        </p:nvSpPr>
        <p:spPr>
          <a:xfrm>
            <a:off x="3127248" y="1981200"/>
            <a:ext cx="2209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Rebroadcast</a:t>
            </a:r>
            <a:endParaRPr lang="en-US" dirty="0"/>
          </a:p>
        </p:txBody>
      </p:sp>
      <p:sp>
        <p:nvSpPr>
          <p:cNvPr id="6" name="Rounded Rectangle 5"/>
          <p:cNvSpPr/>
          <p:nvPr/>
        </p:nvSpPr>
        <p:spPr>
          <a:xfrm>
            <a:off x="3200400" y="3124200"/>
            <a:ext cx="2057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Port 1995</a:t>
            </a:r>
            <a:endParaRPr lang="en-US" dirty="0"/>
          </a:p>
        </p:txBody>
      </p:sp>
      <p:sp>
        <p:nvSpPr>
          <p:cNvPr id="7" name="Rounded Rectangle 6"/>
          <p:cNvSpPr/>
          <p:nvPr/>
        </p:nvSpPr>
        <p:spPr>
          <a:xfrm>
            <a:off x="11430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1</a:t>
            </a:r>
            <a:endParaRPr lang="en-US" dirty="0"/>
          </a:p>
        </p:txBody>
      </p:sp>
      <p:sp>
        <p:nvSpPr>
          <p:cNvPr id="8" name="Rounded Rectangle 7"/>
          <p:cNvSpPr/>
          <p:nvPr/>
        </p:nvSpPr>
        <p:spPr>
          <a:xfrm>
            <a:off x="28956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2</a:t>
            </a:r>
            <a:endParaRPr lang="en-US" dirty="0"/>
          </a:p>
        </p:txBody>
      </p:sp>
      <p:sp>
        <p:nvSpPr>
          <p:cNvPr id="9" name="Rounded Rectangle 8"/>
          <p:cNvSpPr/>
          <p:nvPr/>
        </p:nvSpPr>
        <p:spPr>
          <a:xfrm>
            <a:off x="46863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15" name="Straight Arrow Connector 14"/>
          <p:cNvCxnSpPr>
            <a:stCxn id="4" idx="2"/>
            <a:endCxn id="5" idx="0"/>
          </p:cNvCxnSpPr>
          <p:nvPr/>
        </p:nvCxnSpPr>
        <p:spPr>
          <a:xfrm>
            <a:off x="4229100" y="1676400"/>
            <a:ext cx="3048"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flipH="1">
            <a:off x="4229100" y="2667000"/>
            <a:ext cx="304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flipH="1">
            <a:off x="1714500" y="3657600"/>
            <a:ext cx="25146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a:endCxn id="8" idx="0"/>
          </p:cNvCxnSpPr>
          <p:nvPr/>
        </p:nvCxnSpPr>
        <p:spPr>
          <a:xfrm flipH="1">
            <a:off x="3467100" y="3657600"/>
            <a:ext cx="7620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9" idx="0"/>
          </p:cNvCxnSpPr>
          <p:nvPr/>
        </p:nvCxnSpPr>
        <p:spPr>
          <a:xfrm>
            <a:off x="4229100" y="3657600"/>
            <a:ext cx="10287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4686300" y="4953000"/>
            <a:ext cx="1143000" cy="457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41" name="Straight Arrow Connector 40"/>
          <p:cNvCxnSpPr/>
          <p:nvPr/>
        </p:nvCxnSpPr>
        <p:spPr>
          <a:xfrm>
            <a:off x="4229100" y="3657600"/>
            <a:ext cx="1028700" cy="12954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1089126" y="4953000"/>
            <a:ext cx="123497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Slave1 + Slave 3</a:t>
            </a:r>
            <a:endParaRPr lang="en-US" sz="1100"/>
          </a:p>
        </p:txBody>
      </p:sp>
    </p:spTree>
    <p:extLst>
      <p:ext uri="{BB962C8B-B14F-4D97-AF65-F5344CB8AC3E}">
        <p14:creationId xmlns:p14="http://schemas.microsoft.com/office/powerpoint/2010/main" val="346738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2000"/>
                                        <p:tgtEl>
                                          <p:spTgt spid="22"/>
                                        </p:tgtEl>
                                      </p:cBhvr>
                                    </p:animEffect>
                                  </p:childTnLst>
                                </p:cTn>
                              </p:par>
                            </p:childTnLst>
                          </p:cTn>
                        </p:par>
                        <p:par>
                          <p:cTn id="35" fill="hold">
                            <p:stCondLst>
                              <p:cond delay="4000"/>
                            </p:stCondLst>
                            <p:childTnLst>
                              <p:par>
                                <p:cTn id="36" presetID="2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2000"/>
                                        <p:tgtEl>
                                          <p:spTgt spid="25"/>
                                        </p:tgtEl>
                                      </p:cBhvr>
                                    </p:animEffect>
                                  </p:childTnLst>
                                </p:cTn>
                              </p:par>
                            </p:childTnLst>
                          </p:cTn>
                        </p:par>
                        <p:par>
                          <p:cTn id="39" fill="hold">
                            <p:stCondLst>
                              <p:cond delay="6000"/>
                            </p:stCondLst>
                            <p:childTnLst>
                              <p:par>
                                <p:cTn id="40" presetID="2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20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2000"/>
                                        <p:tgtEl>
                                          <p:spTgt spid="40"/>
                                        </p:tgtEl>
                                      </p:cBhvr>
                                    </p:animEffect>
                                  </p:childTnLst>
                                </p:cTn>
                              </p:par>
                              <p:par>
                                <p:cTn id="48" presetID="14" presetClass="entr" presetSubtype="1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randombar(horizontal)">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heel(1)">
                                      <p:cBhvr>
                                        <p:cTn id="55" dur="2000"/>
                                        <p:tgtEl>
                                          <p:spTgt spid="3"/>
                                        </p:tgtEl>
                                      </p:cBhvr>
                                    </p:animEffect>
                                  </p:childTnLst>
                                </p:cTn>
                              </p:par>
                            </p:childTnLst>
                          </p:cTn>
                        </p:par>
                        <p:par>
                          <p:cTn id="56" fill="hold">
                            <p:stCondLst>
                              <p:cond delay="2000"/>
                            </p:stCondLst>
                            <p:childTnLst>
                              <p:par>
                                <p:cTn id="57" presetID="10" presetClass="exit" presetSubtype="0" fill="hold" grpId="1" nodeType="afterEffect">
                                  <p:stCondLst>
                                    <p:cond delay="0"/>
                                  </p:stCondLst>
                                  <p:childTnLst>
                                    <p:animEffect transition="out" filter="fade">
                                      <p:cBhvr>
                                        <p:cTn id="58" dur="2000"/>
                                        <p:tgtEl>
                                          <p:spTgt spid="40"/>
                                        </p:tgtEl>
                                      </p:cBhvr>
                                    </p:animEffect>
                                    <p:set>
                                      <p:cBhvr>
                                        <p:cTn id="59" dur="1" fill="hold">
                                          <p:stCondLst>
                                            <p:cond delay="1999"/>
                                          </p:stCondLst>
                                        </p:cTn>
                                        <p:tgtEl>
                                          <p:spTgt spid="40"/>
                                        </p:tgtEl>
                                        <p:attrNameLst>
                                          <p:attrName>style.visibility</p:attrName>
                                        </p:attrNameLst>
                                      </p:cBhvr>
                                      <p:to>
                                        <p:strVal val="hidden"/>
                                      </p:to>
                                    </p:set>
                                  </p:childTnLst>
                                </p:cTn>
                              </p:par>
                            </p:childTnLst>
                          </p:cTn>
                        </p:par>
                        <p:par>
                          <p:cTn id="60" fill="hold">
                            <p:stCondLst>
                              <p:cond delay="4000"/>
                            </p:stCondLst>
                            <p:childTnLst>
                              <p:par>
                                <p:cTn id="61" presetID="10" presetClass="exit" presetSubtype="0" fill="hold" nodeType="afterEffect">
                                  <p:stCondLst>
                                    <p:cond delay="0"/>
                                  </p:stCondLst>
                                  <p:childTnLst>
                                    <p:animEffect transition="out" filter="fade">
                                      <p:cBhvr>
                                        <p:cTn id="62" dur="2000"/>
                                        <p:tgtEl>
                                          <p:spTgt spid="41"/>
                                        </p:tgtEl>
                                      </p:cBhvr>
                                    </p:animEffect>
                                    <p:set>
                                      <p:cBhvr>
                                        <p:cTn id="63" dur="1" fill="hold">
                                          <p:stCondLst>
                                            <p:cond delay="1999"/>
                                          </p:stCondLst>
                                        </p:cTn>
                                        <p:tgtEl>
                                          <p:spTgt spid="4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6" presetClass="exit" presetSubtype="21" fill="hold" grpId="1" nodeType="clickEffect">
                                  <p:stCondLst>
                                    <p:cond delay="0"/>
                                  </p:stCondLst>
                                  <p:childTnLst>
                                    <p:animEffect transition="out" filter="barn(inVertical)">
                                      <p:cBhvr>
                                        <p:cTn id="67" dur="500"/>
                                        <p:tgtEl>
                                          <p:spTgt spid="3"/>
                                        </p:tgtEl>
                                      </p:cBhvr>
                                    </p:animEffect>
                                    <p:set>
                                      <p:cBhvr>
                                        <p:cTn id="6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40" grpId="0" animBg="1"/>
      <p:bldP spid="40" grpId="1" animBg="1"/>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1295400"/>
            <a:ext cx="1752600" cy="369332"/>
          </a:xfrm>
          <a:prstGeom prst="rect">
            <a:avLst/>
          </a:prstGeom>
          <a:noFill/>
        </p:spPr>
        <p:txBody>
          <a:bodyPr wrap="square" rtlCol="0">
            <a:spAutoFit/>
          </a:bodyPr>
          <a:lstStyle/>
          <a:p>
            <a:r>
              <a:rPr lang="en-US" dirty="0" smtClean="0"/>
              <a:t>Sau </a:t>
            </a:r>
            <a:r>
              <a:rPr lang="en-US" dirty="0" err="1" smtClean="0"/>
              <a:t>mỗi</a:t>
            </a:r>
            <a:r>
              <a:rPr lang="en-US" dirty="0" smtClean="0"/>
              <a:t> 60s</a:t>
            </a:r>
            <a:endParaRPr lang="en-US" dirty="0"/>
          </a:p>
        </p:txBody>
      </p:sp>
      <p:sp>
        <p:nvSpPr>
          <p:cNvPr id="4" name="Flowchart: Alternate Process 3"/>
          <p:cNvSpPr/>
          <p:nvPr/>
        </p:nvSpPr>
        <p:spPr>
          <a:xfrm>
            <a:off x="3124200" y="914400"/>
            <a:ext cx="2209800" cy="762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Server</a:t>
            </a:r>
            <a:endParaRPr lang="en-US" dirty="0"/>
          </a:p>
        </p:txBody>
      </p:sp>
      <p:sp>
        <p:nvSpPr>
          <p:cNvPr id="5" name="Rounded Rectangle 4"/>
          <p:cNvSpPr/>
          <p:nvPr/>
        </p:nvSpPr>
        <p:spPr>
          <a:xfrm>
            <a:off x="3127248" y="1981200"/>
            <a:ext cx="2209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Rebroadcast</a:t>
            </a:r>
            <a:endParaRPr lang="en-US" dirty="0"/>
          </a:p>
        </p:txBody>
      </p:sp>
      <p:sp>
        <p:nvSpPr>
          <p:cNvPr id="6" name="Rounded Rectangle 5"/>
          <p:cNvSpPr/>
          <p:nvPr/>
        </p:nvSpPr>
        <p:spPr>
          <a:xfrm>
            <a:off x="3200400" y="3124200"/>
            <a:ext cx="2057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Port 1995</a:t>
            </a:r>
            <a:endParaRPr lang="en-US" dirty="0"/>
          </a:p>
        </p:txBody>
      </p:sp>
      <p:sp>
        <p:nvSpPr>
          <p:cNvPr id="7" name="Rounded Rectangle 6"/>
          <p:cNvSpPr/>
          <p:nvPr/>
        </p:nvSpPr>
        <p:spPr>
          <a:xfrm>
            <a:off x="11430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1</a:t>
            </a:r>
            <a:endParaRPr lang="en-US" dirty="0"/>
          </a:p>
        </p:txBody>
      </p:sp>
      <p:sp>
        <p:nvSpPr>
          <p:cNvPr id="8" name="Rounded Rectangle 7"/>
          <p:cNvSpPr/>
          <p:nvPr/>
        </p:nvSpPr>
        <p:spPr>
          <a:xfrm>
            <a:off x="28956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2</a:t>
            </a:r>
            <a:endParaRPr lang="en-US" dirty="0"/>
          </a:p>
        </p:txBody>
      </p:sp>
      <p:sp>
        <p:nvSpPr>
          <p:cNvPr id="9" name="Rounded Rectangle 8"/>
          <p:cNvSpPr/>
          <p:nvPr/>
        </p:nvSpPr>
        <p:spPr>
          <a:xfrm>
            <a:off x="4686300" y="4953000"/>
            <a:ext cx="1143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15" name="Straight Arrow Connector 14"/>
          <p:cNvCxnSpPr>
            <a:stCxn id="4" idx="2"/>
            <a:endCxn id="5" idx="0"/>
          </p:cNvCxnSpPr>
          <p:nvPr/>
        </p:nvCxnSpPr>
        <p:spPr>
          <a:xfrm>
            <a:off x="4229100" y="1676400"/>
            <a:ext cx="3048"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flipH="1">
            <a:off x="4229100" y="2667000"/>
            <a:ext cx="304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flipH="1">
            <a:off x="1714500" y="3657600"/>
            <a:ext cx="25146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a:endCxn id="8" idx="0"/>
          </p:cNvCxnSpPr>
          <p:nvPr/>
        </p:nvCxnSpPr>
        <p:spPr>
          <a:xfrm flipH="1">
            <a:off x="3467100" y="3657600"/>
            <a:ext cx="7620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9" idx="0"/>
          </p:cNvCxnSpPr>
          <p:nvPr/>
        </p:nvCxnSpPr>
        <p:spPr>
          <a:xfrm>
            <a:off x="4229100" y="3657600"/>
            <a:ext cx="10287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4686300" y="4953000"/>
            <a:ext cx="1143000" cy="457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Slave 3</a:t>
            </a:r>
            <a:endParaRPr lang="en-US" dirty="0"/>
          </a:p>
        </p:txBody>
      </p:sp>
      <p:cxnSp>
        <p:nvCxnSpPr>
          <p:cNvPr id="41" name="Straight Arrow Connector 40"/>
          <p:cNvCxnSpPr/>
          <p:nvPr/>
        </p:nvCxnSpPr>
        <p:spPr>
          <a:xfrm>
            <a:off x="4229100" y="3657600"/>
            <a:ext cx="1028700" cy="12954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895600" y="4954456"/>
            <a:ext cx="1143000"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Slave2</a:t>
            </a:r>
            <a:endParaRPr lang="en-US"/>
          </a:p>
        </p:txBody>
      </p:sp>
      <p:sp>
        <p:nvSpPr>
          <p:cNvPr id="19" name="Rounded Rectangle 18"/>
          <p:cNvSpPr/>
          <p:nvPr/>
        </p:nvSpPr>
        <p:spPr>
          <a:xfrm>
            <a:off x="1143000" y="4953000"/>
            <a:ext cx="1143000"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Slave1</a:t>
            </a:r>
            <a:endParaRPr lang="en-US"/>
          </a:p>
        </p:txBody>
      </p:sp>
      <p:cxnSp>
        <p:nvCxnSpPr>
          <p:cNvPr id="12" name="Straight Arrow Connector 11"/>
          <p:cNvCxnSpPr>
            <a:stCxn id="6" idx="2"/>
            <a:endCxn id="10" idx="0"/>
          </p:cNvCxnSpPr>
          <p:nvPr/>
        </p:nvCxnSpPr>
        <p:spPr>
          <a:xfrm flipH="1">
            <a:off x="3467100" y="3657600"/>
            <a:ext cx="762000" cy="12968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6" idx="2"/>
            <a:endCxn id="19" idx="0"/>
          </p:cNvCxnSpPr>
          <p:nvPr/>
        </p:nvCxnSpPr>
        <p:spPr>
          <a:xfrm flipH="1">
            <a:off x="1714500" y="3657600"/>
            <a:ext cx="2514600" cy="1295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Oval 19"/>
          <p:cNvSpPr/>
          <p:nvPr/>
        </p:nvSpPr>
        <p:spPr>
          <a:xfrm>
            <a:off x="6705600" y="1752600"/>
            <a:ext cx="1828800" cy="76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Google</a:t>
            </a:r>
            <a:endParaRPr lang="en-US"/>
          </a:p>
        </p:txBody>
      </p:sp>
      <p:cxnSp>
        <p:nvCxnSpPr>
          <p:cNvPr id="23" name="Curved Connector 22"/>
          <p:cNvCxnSpPr>
            <a:stCxn id="4" idx="3"/>
            <a:endCxn id="20" idx="0"/>
          </p:cNvCxnSpPr>
          <p:nvPr/>
        </p:nvCxnSpPr>
        <p:spPr>
          <a:xfrm>
            <a:off x="5334000" y="1295400"/>
            <a:ext cx="2286000" cy="457200"/>
          </a:xfrm>
          <a:prstGeom prst="curvedConnector2">
            <a:avLst/>
          </a:prstGeom>
          <a:ln>
            <a:tailEnd type="triangle"/>
          </a:ln>
        </p:spPr>
        <p:style>
          <a:lnRef idx="2">
            <a:schemeClr val="accent5">
              <a:shade val="50000"/>
            </a:schemeClr>
          </a:lnRef>
          <a:fillRef idx="1">
            <a:schemeClr val="accent5"/>
          </a:fillRef>
          <a:effectRef idx="0">
            <a:schemeClr val="accent5"/>
          </a:effectRef>
          <a:fontRef idx="minor">
            <a:schemeClr val="lt1"/>
          </a:fontRef>
        </p:style>
      </p:cxnSp>
    </p:spTree>
    <p:extLst>
      <p:ext uri="{BB962C8B-B14F-4D97-AF65-F5344CB8AC3E}">
        <p14:creationId xmlns:p14="http://schemas.microsoft.com/office/powerpoint/2010/main" val="379562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2000"/>
                                        <p:tgtEl>
                                          <p:spTgt spid="22"/>
                                        </p:tgtEl>
                                      </p:cBhvr>
                                    </p:animEffect>
                                  </p:childTnLst>
                                </p:cTn>
                              </p:par>
                            </p:childTnLst>
                          </p:cTn>
                        </p:par>
                        <p:par>
                          <p:cTn id="35" fill="hold">
                            <p:stCondLst>
                              <p:cond delay="4000"/>
                            </p:stCondLst>
                            <p:childTnLst>
                              <p:par>
                                <p:cTn id="36" presetID="2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2000"/>
                                        <p:tgtEl>
                                          <p:spTgt spid="25"/>
                                        </p:tgtEl>
                                      </p:cBhvr>
                                    </p:animEffect>
                                  </p:childTnLst>
                                </p:cTn>
                              </p:par>
                            </p:childTnLst>
                          </p:cTn>
                        </p:par>
                        <p:par>
                          <p:cTn id="39" fill="hold">
                            <p:stCondLst>
                              <p:cond delay="6000"/>
                            </p:stCondLst>
                            <p:childTnLst>
                              <p:par>
                                <p:cTn id="40" presetID="2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20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2000"/>
                                        <p:tgtEl>
                                          <p:spTgt spid="40"/>
                                        </p:tgtEl>
                                      </p:cBhvr>
                                    </p:animEffect>
                                  </p:childTnLst>
                                </p:cTn>
                              </p:par>
                              <p:par>
                                <p:cTn id="48" presetID="14" presetClass="entr" presetSubtype="1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randombar(horizontal)">
                                      <p:cBhvr>
                                        <p:cTn id="50" dur="2000"/>
                                        <p:tgtEl>
                                          <p:spTgt spid="41"/>
                                        </p:tgtEl>
                                      </p:cBhvr>
                                    </p:animEffect>
                                  </p:childTnLst>
                                </p:cTn>
                              </p:par>
                            </p:childTnLst>
                          </p:cTn>
                        </p:par>
                        <p:par>
                          <p:cTn id="51" fill="hold">
                            <p:stCondLst>
                              <p:cond delay="2000"/>
                            </p:stCondLst>
                            <p:childTnLst>
                              <p:par>
                                <p:cTn id="52" presetID="16" presetClass="entr" presetSubtype="21"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arn(inVertical)">
                                      <p:cBhvr>
                                        <p:cTn id="54" dur="1000"/>
                                        <p:tgtEl>
                                          <p:spTgt spid="10"/>
                                        </p:tgtEl>
                                      </p:cBhvr>
                                    </p:animEffect>
                                  </p:childTnLst>
                                </p:cTn>
                              </p:par>
                              <p:par>
                                <p:cTn id="55" presetID="16" presetClass="entr" presetSubtype="21"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1000"/>
                                        <p:tgtEl>
                                          <p:spTgt spid="12"/>
                                        </p:tgtEl>
                                      </p:cBhvr>
                                    </p:animEffect>
                                  </p:childTnLst>
                                </p:cTn>
                              </p:par>
                            </p:childTnLst>
                          </p:cTn>
                        </p:par>
                        <p:par>
                          <p:cTn id="58" fill="hold">
                            <p:stCondLst>
                              <p:cond delay="3000"/>
                            </p:stCondLst>
                            <p:childTnLst>
                              <p:par>
                                <p:cTn id="59" presetID="14" presetClass="entr" presetSubtype="1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1000"/>
                                        <p:tgtEl>
                                          <p:spTgt spid="1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randombar(horizontal)">
                                      <p:cBhvr>
                                        <p:cTn id="64" dur="10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circle(in)">
                                      <p:cBhvr>
                                        <p:cTn id="69" dur="2000"/>
                                        <p:tgtEl>
                                          <p:spTgt spid="20"/>
                                        </p:tgtEl>
                                      </p:cBhvr>
                                    </p:animEffect>
                                  </p:childTnLst>
                                </p:cTn>
                              </p:par>
                              <p:par>
                                <p:cTn id="70" presetID="6" presetClass="entr" presetSubtype="16"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circle(in)">
                                      <p:cBhvr>
                                        <p:cTn id="7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40" grpId="0" animBg="1"/>
      <p:bldP spid="10"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0D7DE"/>
            </a:gs>
            <a:gs pos="30000">
              <a:schemeClr val="bg1"/>
            </a:gs>
            <a:gs pos="70000">
              <a:schemeClr val="bg1"/>
            </a:gs>
            <a:gs pos="100000">
              <a:srgbClr val="A7B9C5"/>
            </a:gs>
          </a:gsLst>
          <a:lin ang="16200000" scaled="1"/>
        </a:gradFill>
        <a:effectLst/>
      </p:bgPr>
    </p:bg>
    <p:spTree>
      <p:nvGrpSpPr>
        <p:cNvPr id="1" name=""/>
        <p:cNvGrpSpPr/>
        <p:nvPr/>
      </p:nvGrpSpPr>
      <p:grpSpPr>
        <a:xfrm>
          <a:off x="0" y="0"/>
          <a:ext cx="0" cy="0"/>
          <a:chOff x="0" y="0"/>
          <a:chExt cx="0" cy="0"/>
        </a:xfrm>
      </p:grpSpPr>
      <p:sp>
        <p:nvSpPr>
          <p:cNvPr id="7" name="Arc 6"/>
          <p:cNvSpPr/>
          <p:nvPr/>
        </p:nvSpPr>
        <p:spPr>
          <a:xfrm>
            <a:off x="-3429000" y="0"/>
            <a:ext cx="6858000" cy="6858000"/>
          </a:xfrm>
          <a:prstGeom prst="arc">
            <a:avLst>
              <a:gd name="adj1" fmla="val 16200000"/>
              <a:gd name="adj2" fmla="val 5392005"/>
            </a:avLst>
          </a:prstGeom>
          <a:blipFill dpi="0" rotWithShape="1">
            <a:blip r:embed="rId3" cstate="print"/>
            <a:srcRect/>
            <a:tile tx="0" ty="0" sx="100000" sy="100000" flip="none" algn="tl"/>
          </a:blipFill>
          <a:ln>
            <a:noFill/>
          </a:ln>
          <a:effectLst>
            <a:innerShdw blurRad="254000" dist="254000" dir="18900000">
              <a:prstClr val="black">
                <a:alpha val="30000"/>
              </a:prstClr>
            </a:inn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8" name="Arc 7"/>
          <p:cNvSpPr/>
          <p:nvPr/>
        </p:nvSpPr>
        <p:spPr>
          <a:xfrm>
            <a:off x="-4584810" y="441434"/>
            <a:ext cx="9169620" cy="6211614"/>
          </a:xfrm>
          <a:prstGeom prst="arc">
            <a:avLst>
              <a:gd name="adj1" fmla="val 16200000"/>
              <a:gd name="adj2" fmla="val 5392005"/>
            </a:avLst>
          </a:prstGeom>
          <a:noFill/>
          <a:ln w="19050">
            <a:solidFill>
              <a:schemeClr val="bg1">
                <a:alpha val="50196"/>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Arc 8"/>
          <p:cNvSpPr/>
          <p:nvPr/>
        </p:nvSpPr>
        <p:spPr>
          <a:xfrm>
            <a:off x="-4562639" y="-110362"/>
            <a:ext cx="9125278" cy="6274672"/>
          </a:xfrm>
          <a:prstGeom prst="arc">
            <a:avLst>
              <a:gd name="adj1" fmla="val 16200000"/>
              <a:gd name="adj2" fmla="val 5392005"/>
            </a:avLst>
          </a:prstGeom>
          <a:noFill/>
          <a:ln w="53975">
            <a:gradFill flip="none" rotWithShape="1">
              <a:gsLst>
                <a:gs pos="0">
                  <a:schemeClr val="accent1">
                    <a:lumMod val="60000"/>
                    <a:lumOff val="40000"/>
                    <a:alpha val="23000"/>
                  </a:schemeClr>
                </a:gs>
                <a:gs pos="100000">
                  <a:srgbClr val="D0D7DE">
                    <a:alpha val="1000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extBox 1"/>
          <p:cNvSpPr txBox="1"/>
          <p:nvPr/>
        </p:nvSpPr>
        <p:spPr>
          <a:xfrm>
            <a:off x="2362200" y="533398"/>
            <a:ext cx="5029200" cy="523220"/>
          </a:xfrm>
          <a:prstGeom prst="rect">
            <a:avLst/>
          </a:prstGeom>
          <a:noFill/>
        </p:spPr>
        <p:txBody>
          <a:bodyPr wrap="square" rtlCol="0">
            <a:spAutoFit/>
          </a:bodyPr>
          <a:lstStyle/>
          <a:p>
            <a:r>
              <a:rPr lang="en-US" sz="2800" smtClean="0"/>
              <a:t>I. Giới thiệu DNS</a:t>
            </a:r>
            <a:endParaRPr lang="en-US" sz="2800"/>
          </a:p>
        </p:txBody>
      </p:sp>
      <p:sp>
        <p:nvSpPr>
          <p:cNvPr id="4" name="TextBox 3"/>
          <p:cNvSpPr txBox="1"/>
          <p:nvPr/>
        </p:nvSpPr>
        <p:spPr>
          <a:xfrm>
            <a:off x="3177868" y="1671802"/>
            <a:ext cx="5410200" cy="523220"/>
          </a:xfrm>
          <a:prstGeom prst="rect">
            <a:avLst/>
          </a:prstGeom>
          <a:noFill/>
        </p:spPr>
        <p:txBody>
          <a:bodyPr wrap="square" rtlCol="0">
            <a:spAutoFit/>
          </a:bodyPr>
          <a:lstStyle/>
          <a:p>
            <a:r>
              <a:rPr lang="en-US" sz="2800" smtClean="0"/>
              <a:t>II. Xây dựng hệ thống DNS đơn giản</a:t>
            </a:r>
          </a:p>
        </p:txBody>
      </p:sp>
      <p:sp>
        <p:nvSpPr>
          <p:cNvPr id="5" name="TextBox 4"/>
          <p:cNvSpPr txBox="1"/>
          <p:nvPr/>
        </p:nvSpPr>
        <p:spPr>
          <a:xfrm>
            <a:off x="3406189" y="2966638"/>
            <a:ext cx="5661611" cy="523220"/>
          </a:xfrm>
          <a:prstGeom prst="rect">
            <a:avLst/>
          </a:prstGeom>
          <a:noFill/>
        </p:spPr>
        <p:txBody>
          <a:bodyPr wrap="square" rtlCol="0">
            <a:spAutoFit/>
          </a:bodyPr>
          <a:lstStyle/>
          <a:p>
            <a:r>
              <a:rPr lang="en-US" sz="2800" smtClean="0"/>
              <a:t>III. Hệ thống phân tán sử dụng DNS</a:t>
            </a:r>
            <a:endParaRPr lang="en-US" sz="2800"/>
          </a:p>
        </p:txBody>
      </p:sp>
      <p:sp>
        <p:nvSpPr>
          <p:cNvPr id="6" name="TextBox 5"/>
          <p:cNvSpPr txBox="1"/>
          <p:nvPr/>
        </p:nvSpPr>
        <p:spPr>
          <a:xfrm>
            <a:off x="3276600" y="4261474"/>
            <a:ext cx="6019800" cy="523220"/>
          </a:xfrm>
          <a:prstGeom prst="rect">
            <a:avLst/>
          </a:prstGeom>
          <a:noFill/>
        </p:spPr>
        <p:txBody>
          <a:bodyPr wrap="square" rtlCol="0">
            <a:spAutoFit/>
          </a:bodyPr>
          <a:lstStyle/>
          <a:p>
            <a:r>
              <a:rPr lang="en-US" sz="2800" smtClean="0"/>
              <a:t>IV. Hệ thống phân tán sử dụng RMI</a:t>
            </a:r>
            <a:endParaRPr lang="en-US" sz="2800"/>
          </a:p>
        </p:txBody>
      </p:sp>
      <p:sp>
        <p:nvSpPr>
          <p:cNvPr id="3" name="TextBox 2"/>
          <p:cNvSpPr txBox="1"/>
          <p:nvPr/>
        </p:nvSpPr>
        <p:spPr>
          <a:xfrm>
            <a:off x="2399226" y="5867400"/>
            <a:ext cx="6363774" cy="523220"/>
          </a:xfrm>
          <a:prstGeom prst="rect">
            <a:avLst/>
          </a:prstGeom>
          <a:noFill/>
        </p:spPr>
        <p:txBody>
          <a:bodyPr wrap="square" rtlCol="0">
            <a:spAutoFit/>
          </a:bodyPr>
          <a:lstStyle/>
          <a:p>
            <a:r>
              <a:rPr lang="en-US" sz="2800" smtClean="0"/>
              <a:t>V. Vitual IP ( Chưa hoàn thiện )</a:t>
            </a:r>
            <a:endParaRPr lang="en-US" sz="2800"/>
          </a:p>
        </p:txBody>
      </p:sp>
    </p:spTree>
    <p:extLst>
      <p:ext uri="{BB962C8B-B14F-4D97-AF65-F5344CB8AC3E}">
        <p14:creationId xmlns:p14="http://schemas.microsoft.com/office/powerpoint/2010/main" val="3233941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02256" y="4635750"/>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Client</a:t>
            </a:r>
          </a:p>
        </p:txBody>
      </p:sp>
      <p:sp>
        <p:nvSpPr>
          <p:cNvPr id="5" name="Rounded Rectangle 4"/>
          <p:cNvSpPr/>
          <p:nvPr/>
        </p:nvSpPr>
        <p:spPr>
          <a:xfrm>
            <a:off x="802256" y="1344424"/>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Google DNS</a:t>
            </a:r>
          </a:p>
        </p:txBody>
      </p:sp>
      <p:sp>
        <p:nvSpPr>
          <p:cNvPr id="6" name="Rounded Rectangle 5"/>
          <p:cNvSpPr/>
          <p:nvPr/>
        </p:nvSpPr>
        <p:spPr>
          <a:xfrm>
            <a:off x="4295954" y="2851889"/>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Slave</a:t>
            </a:r>
          </a:p>
        </p:txBody>
      </p:sp>
      <p:sp>
        <p:nvSpPr>
          <p:cNvPr id="7" name="Rounded Rectangle 6"/>
          <p:cNvSpPr/>
          <p:nvPr/>
        </p:nvSpPr>
        <p:spPr>
          <a:xfrm>
            <a:off x="783490" y="2929416"/>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Root</a:t>
            </a:r>
          </a:p>
        </p:txBody>
      </p:sp>
      <p:sp>
        <p:nvSpPr>
          <p:cNvPr id="8" name="Rounded Rectangle 7"/>
          <p:cNvSpPr/>
          <p:nvPr/>
        </p:nvSpPr>
        <p:spPr>
          <a:xfrm>
            <a:off x="6783598" y="2908347"/>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Google DNS</a:t>
            </a:r>
          </a:p>
        </p:txBody>
      </p:sp>
      <p:sp>
        <p:nvSpPr>
          <p:cNvPr id="9" name="Can 8"/>
          <p:cNvSpPr/>
          <p:nvPr/>
        </p:nvSpPr>
        <p:spPr>
          <a:xfrm>
            <a:off x="4424315" y="1543908"/>
            <a:ext cx="834606" cy="769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Database</a:t>
            </a:r>
          </a:p>
        </p:txBody>
      </p:sp>
      <p:cxnSp>
        <p:nvCxnSpPr>
          <p:cNvPr id="11" name="Straight Arrow Connector 10"/>
          <p:cNvCxnSpPr/>
          <p:nvPr/>
        </p:nvCxnSpPr>
        <p:spPr>
          <a:xfrm flipV="1">
            <a:off x="1198739" y="3525098"/>
            <a:ext cx="0" cy="1110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216075" y="1926707"/>
            <a:ext cx="0" cy="109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6" idx="1"/>
          </p:cNvCxnSpPr>
          <p:nvPr/>
        </p:nvCxnSpPr>
        <p:spPr>
          <a:xfrm flipV="1">
            <a:off x="1993345" y="3143030"/>
            <a:ext cx="2302610" cy="77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20367" y="3136560"/>
            <a:ext cx="1248674" cy="6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517131" y="3359594"/>
            <a:ext cx="12519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550101" y="1814950"/>
            <a:ext cx="0" cy="10933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535585" y="3525098"/>
            <a:ext cx="0" cy="11106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4307276" y="3728723"/>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Slave</a:t>
            </a:r>
          </a:p>
        </p:txBody>
      </p:sp>
      <p:cxnSp>
        <p:nvCxnSpPr>
          <p:cNvPr id="48" name="Straight Arrow Connector 47"/>
          <p:cNvCxnSpPr>
            <a:stCxn id="7" idx="3"/>
            <a:endCxn id="40" idx="1"/>
          </p:cNvCxnSpPr>
          <p:nvPr/>
        </p:nvCxnSpPr>
        <p:spPr>
          <a:xfrm>
            <a:off x="1993345" y="3220558"/>
            <a:ext cx="2313932" cy="7993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4739135" y="2313815"/>
            <a:ext cx="17760" cy="53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999773" y="2313815"/>
            <a:ext cx="16271" cy="53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034311" y="2943955"/>
            <a:ext cx="529504" cy="300082"/>
          </a:xfrm>
          <a:prstGeom prst="rect">
            <a:avLst/>
          </a:prstGeom>
          <a:noFill/>
        </p:spPr>
        <p:txBody>
          <a:bodyPr wrap="none" rtlCol="0">
            <a:spAutoFit/>
          </a:bodyPr>
          <a:lstStyle/>
          <a:p>
            <a:r>
              <a:rPr lang="en-US" sz="1350" dirty="0"/>
              <a:t>.com</a:t>
            </a:r>
          </a:p>
        </p:txBody>
      </p:sp>
      <p:sp>
        <p:nvSpPr>
          <p:cNvPr id="82" name="TextBox 81"/>
          <p:cNvSpPr txBox="1"/>
          <p:nvPr/>
        </p:nvSpPr>
        <p:spPr>
          <a:xfrm>
            <a:off x="2579695" y="3213631"/>
            <a:ext cx="462627" cy="300082"/>
          </a:xfrm>
          <a:prstGeom prst="rect">
            <a:avLst/>
          </a:prstGeom>
          <a:noFill/>
        </p:spPr>
        <p:txBody>
          <a:bodyPr wrap="none" rtlCol="0">
            <a:spAutoFit/>
          </a:bodyPr>
          <a:lstStyle/>
          <a:p>
            <a:r>
              <a:rPr lang="en-US" sz="1350" dirty="0" err="1"/>
              <a:t>.net</a:t>
            </a:r>
            <a:endParaRPr lang="en-US" sz="1350" dirty="0"/>
          </a:p>
        </p:txBody>
      </p:sp>
      <p:sp>
        <p:nvSpPr>
          <p:cNvPr id="83" name="Rounded Rectangle 82"/>
          <p:cNvSpPr/>
          <p:nvPr/>
        </p:nvSpPr>
        <p:spPr>
          <a:xfrm>
            <a:off x="4307276" y="4635751"/>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Slave</a:t>
            </a:r>
          </a:p>
        </p:txBody>
      </p:sp>
      <p:cxnSp>
        <p:nvCxnSpPr>
          <p:cNvPr id="86" name="Straight Arrow Connector 85"/>
          <p:cNvCxnSpPr>
            <a:stCxn id="7" idx="3"/>
            <a:endCxn id="83" idx="1"/>
          </p:cNvCxnSpPr>
          <p:nvPr/>
        </p:nvCxnSpPr>
        <p:spPr>
          <a:xfrm>
            <a:off x="1993345" y="3220558"/>
            <a:ext cx="2313932" cy="17063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021353" y="3456904"/>
            <a:ext cx="391326" cy="300082"/>
          </a:xfrm>
          <a:prstGeom prst="rect">
            <a:avLst/>
          </a:prstGeom>
          <a:noFill/>
        </p:spPr>
        <p:txBody>
          <a:bodyPr wrap="none" rtlCol="0">
            <a:spAutoFit/>
          </a:bodyPr>
          <a:lstStyle/>
          <a:p>
            <a:r>
              <a:rPr lang="en-US" sz="1350" dirty="0"/>
              <a:t>.</a:t>
            </a:r>
            <a:r>
              <a:rPr lang="en-US" sz="1350" dirty="0" err="1"/>
              <a:t>vn</a:t>
            </a:r>
            <a:endParaRPr lang="en-US" sz="1350" dirty="0"/>
          </a:p>
        </p:txBody>
      </p:sp>
      <p:cxnSp>
        <p:nvCxnSpPr>
          <p:cNvPr id="96" name="Straight Arrow Connector 95"/>
          <p:cNvCxnSpPr>
            <a:stCxn id="6" idx="2"/>
            <a:endCxn id="4" idx="3"/>
          </p:cNvCxnSpPr>
          <p:nvPr/>
        </p:nvCxnSpPr>
        <p:spPr>
          <a:xfrm flipH="1">
            <a:off x="2012111" y="3434171"/>
            <a:ext cx="2888771" cy="1492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4017661" y="867334"/>
            <a:ext cx="1531125" cy="300082"/>
          </a:xfrm>
          <a:prstGeom prst="rect">
            <a:avLst/>
          </a:prstGeom>
          <a:noFill/>
        </p:spPr>
        <p:txBody>
          <a:bodyPr wrap="none" rtlCol="0">
            <a:spAutoFit/>
          </a:bodyPr>
          <a:lstStyle/>
          <a:p>
            <a:r>
              <a:rPr lang="en-US" sz="1350" dirty="0" err="1"/>
              <a:t>Mô</a:t>
            </a:r>
            <a:r>
              <a:rPr lang="en-US" sz="1350" dirty="0"/>
              <a:t> </a:t>
            </a:r>
            <a:r>
              <a:rPr lang="en-US" sz="1350" dirty="0" err="1"/>
              <a:t>hình</a:t>
            </a:r>
            <a:r>
              <a:rPr lang="en-US" sz="1350" dirty="0"/>
              <a:t> </a:t>
            </a:r>
            <a:r>
              <a:rPr lang="en-US" sz="1350" dirty="0" err="1"/>
              <a:t>tổng</a:t>
            </a:r>
            <a:r>
              <a:rPr lang="en-US" sz="1350" dirty="0"/>
              <a:t> </a:t>
            </a:r>
            <a:r>
              <a:rPr lang="en-US" sz="1350" dirty="0" err="1"/>
              <a:t>quan</a:t>
            </a:r>
            <a:endParaRPr lang="en-US" sz="1350" dirty="0"/>
          </a:p>
        </p:txBody>
      </p:sp>
      <p:sp>
        <p:nvSpPr>
          <p:cNvPr id="2" name="TextBox 1"/>
          <p:cNvSpPr txBox="1"/>
          <p:nvPr/>
        </p:nvSpPr>
        <p:spPr>
          <a:xfrm>
            <a:off x="228600" y="76200"/>
            <a:ext cx="3581400" cy="369332"/>
          </a:xfrm>
          <a:prstGeom prst="rect">
            <a:avLst/>
          </a:prstGeom>
          <a:noFill/>
        </p:spPr>
        <p:txBody>
          <a:bodyPr wrap="square" rtlCol="0">
            <a:spAutoFit/>
          </a:bodyPr>
          <a:lstStyle/>
          <a:p>
            <a:r>
              <a:rPr lang="en-US" dirty="0" smtClean="0"/>
              <a:t>IV. </a:t>
            </a:r>
            <a:r>
              <a:rPr lang="en-US" dirty="0" err="1" smtClean="0"/>
              <a:t>Hệ</a:t>
            </a:r>
            <a:r>
              <a:rPr lang="en-US" dirty="0" smtClean="0"/>
              <a:t> </a:t>
            </a:r>
            <a:r>
              <a:rPr lang="en-US" dirty="0" err="1" smtClean="0"/>
              <a:t>thống</a:t>
            </a:r>
            <a:r>
              <a:rPr lang="en-US" dirty="0" smtClean="0"/>
              <a:t> </a:t>
            </a:r>
            <a:r>
              <a:rPr lang="en-US" dirty="0" err="1" smtClean="0"/>
              <a:t>phân</a:t>
            </a:r>
            <a:r>
              <a:rPr lang="en-US" dirty="0" smtClean="0"/>
              <a:t> </a:t>
            </a:r>
            <a:r>
              <a:rPr lang="en-US" dirty="0" err="1" smtClean="0"/>
              <a:t>tán</a:t>
            </a:r>
            <a:r>
              <a:rPr lang="en-US" dirty="0" smtClean="0"/>
              <a:t> </a:t>
            </a:r>
            <a:r>
              <a:rPr lang="en-US" dirty="0" err="1" smtClean="0"/>
              <a:t>sự</a:t>
            </a:r>
            <a:r>
              <a:rPr lang="en-US" dirty="0" smtClean="0"/>
              <a:t> </a:t>
            </a:r>
            <a:r>
              <a:rPr lang="en-US" dirty="0" err="1" smtClean="0"/>
              <a:t>dụng</a:t>
            </a:r>
            <a:r>
              <a:rPr lang="en-US" dirty="0" smtClean="0"/>
              <a:t> RMI</a:t>
            </a:r>
            <a:endParaRPr lang="en-US" dirty="0"/>
          </a:p>
        </p:txBody>
      </p:sp>
    </p:spTree>
    <p:extLst>
      <p:ext uri="{BB962C8B-B14F-4D97-AF65-F5344CB8AC3E}">
        <p14:creationId xmlns:p14="http://schemas.microsoft.com/office/powerpoint/2010/main" val="379664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1200"/>
                                        <p:tgtEl>
                                          <p:spTgt spid="11"/>
                                        </p:tgtEl>
                                      </p:cBhvr>
                                    </p:animEffect>
                                  </p:childTnLst>
                                </p:cTn>
                              </p:par>
                              <p:par>
                                <p:cTn id="16" presetID="6" presetClass="entr" presetSubtype="16" fill="hold" grpId="1"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circle(in)">
                                      <p:cBhvr>
                                        <p:cTn id="18" dur="2000"/>
                                        <p:tgtEl>
                                          <p:spTgt spid="81"/>
                                        </p:tgtEl>
                                      </p:cBhvr>
                                    </p:animEffect>
                                  </p:childTnLst>
                                </p:cTn>
                              </p:par>
                              <p:par>
                                <p:cTn id="19" presetID="6" presetClass="entr" presetSubtype="16" fill="hold" grpId="1"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circle(in)">
                                      <p:cBhvr>
                                        <p:cTn id="21" dur="2000"/>
                                        <p:tgtEl>
                                          <p:spTgt spid="82"/>
                                        </p:tgtEl>
                                      </p:cBhvr>
                                    </p:animEffect>
                                  </p:childTnLst>
                                </p:cTn>
                              </p:par>
                              <p:par>
                                <p:cTn id="22" presetID="6" presetClass="entr" presetSubtype="16" fill="hold" grpId="1"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circle(in)">
                                      <p:cBhvr>
                                        <p:cTn id="24" dur="20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1400"/>
                                        <p:tgtEl>
                                          <p:spTgt spid="18"/>
                                        </p:tgtEl>
                                      </p:cBhvr>
                                    </p:animEffect>
                                  </p:childTnLst>
                                </p:cTn>
                              </p:par>
                              <p:par>
                                <p:cTn id="30" presetID="6" presetClass="entr" presetSubtype="16"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circle(in)">
                                      <p:cBhvr>
                                        <p:cTn id="32" dur="2000"/>
                                        <p:tgtEl>
                                          <p:spTgt spid="48"/>
                                        </p:tgtEl>
                                      </p:cBhvr>
                                    </p:animEffect>
                                  </p:childTnLst>
                                </p:cTn>
                              </p:par>
                              <p:par>
                                <p:cTn id="33" presetID="6" presetClass="entr" presetSubtype="16"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circle(in)">
                                      <p:cBhvr>
                                        <p:cTn id="35" dur="2000"/>
                                        <p:tgtEl>
                                          <p:spTgt spid="86"/>
                                        </p:tgtEl>
                                      </p:cBhvr>
                                    </p:animEffect>
                                  </p:childTnLst>
                                </p:cTn>
                              </p:par>
                              <p:par>
                                <p:cTn id="36" presetID="6" presetClass="entr" presetSubtype="16" fill="hold" grpId="0" nodeType="withEffect">
                                  <p:stCondLst>
                                    <p:cond delay="1900"/>
                                  </p:stCondLst>
                                  <p:childTnLst>
                                    <p:set>
                                      <p:cBhvr>
                                        <p:cTn id="37" dur="1" fill="hold">
                                          <p:stCondLst>
                                            <p:cond delay="0"/>
                                          </p:stCondLst>
                                        </p:cTn>
                                        <p:tgtEl>
                                          <p:spTgt spid="83"/>
                                        </p:tgtEl>
                                        <p:attrNameLst>
                                          <p:attrName>style.visibility</p:attrName>
                                        </p:attrNameLst>
                                      </p:cBhvr>
                                      <p:to>
                                        <p:strVal val="visible"/>
                                      </p:to>
                                    </p:set>
                                    <p:animEffect transition="in" filter="circle(in)">
                                      <p:cBhvr>
                                        <p:cTn id="38" dur="2000"/>
                                        <p:tgtEl>
                                          <p:spTgt spid="83"/>
                                        </p:tgtEl>
                                      </p:cBhvr>
                                    </p:animEffect>
                                  </p:childTnLst>
                                </p:cTn>
                              </p:par>
                              <p:par>
                                <p:cTn id="39" presetID="6" presetClass="entr" presetSubtype="16" fill="hold" grpId="0" nodeType="withEffect">
                                  <p:stCondLst>
                                    <p:cond delay="2000"/>
                                  </p:stCondLst>
                                  <p:childTnLst>
                                    <p:set>
                                      <p:cBhvr>
                                        <p:cTn id="40" dur="1" fill="hold">
                                          <p:stCondLst>
                                            <p:cond delay="0"/>
                                          </p:stCondLst>
                                        </p:cTn>
                                        <p:tgtEl>
                                          <p:spTgt spid="6"/>
                                        </p:tgtEl>
                                        <p:attrNameLst>
                                          <p:attrName>style.visibility</p:attrName>
                                        </p:attrNameLst>
                                      </p:cBhvr>
                                      <p:to>
                                        <p:strVal val="visible"/>
                                      </p:to>
                                    </p:set>
                                    <p:animEffect transition="in" filter="circle(in)">
                                      <p:cBhvr>
                                        <p:cTn id="41" dur="2000"/>
                                        <p:tgtEl>
                                          <p:spTgt spid="6"/>
                                        </p:tgtEl>
                                      </p:cBhvr>
                                    </p:animEffect>
                                  </p:childTnLst>
                                </p:cTn>
                              </p:par>
                              <p:par>
                                <p:cTn id="42" presetID="6" presetClass="entr" presetSubtype="16" fill="hold" grpId="0" nodeType="withEffect">
                                  <p:stCondLst>
                                    <p:cond delay="2000"/>
                                  </p:stCondLst>
                                  <p:childTnLst>
                                    <p:set>
                                      <p:cBhvr>
                                        <p:cTn id="43" dur="1" fill="hold">
                                          <p:stCondLst>
                                            <p:cond delay="0"/>
                                          </p:stCondLst>
                                        </p:cTn>
                                        <p:tgtEl>
                                          <p:spTgt spid="40"/>
                                        </p:tgtEl>
                                        <p:attrNameLst>
                                          <p:attrName>style.visibility</p:attrName>
                                        </p:attrNameLst>
                                      </p:cBhvr>
                                      <p:to>
                                        <p:strVal val="visible"/>
                                      </p:to>
                                    </p:set>
                                    <p:animEffect transition="in" filter="circle(in)">
                                      <p:cBhvr>
                                        <p:cTn id="44" dur="2000"/>
                                        <p:tgtEl>
                                          <p:spTgt spid="40"/>
                                        </p:tgtEl>
                                      </p:cBhvr>
                                    </p:animEffect>
                                  </p:childTnLst>
                                </p:cTn>
                              </p:par>
                              <p:par>
                                <p:cTn id="45" presetID="42" presetClass="path" presetSubtype="0" accel="50000" decel="50000" fill="hold" grpId="0" nodeType="withEffect">
                                  <p:stCondLst>
                                    <p:cond delay="3000"/>
                                  </p:stCondLst>
                                  <p:childTnLst>
                                    <p:animMotion origin="layout" path="M 1.66667E-6 1.11111E-6 L 0.19622 -0.01597 " pathEditMode="relative" rAng="0" ptsTypes="AA">
                                      <p:cBhvr>
                                        <p:cTn id="46" dur="2000" fill="hold"/>
                                        <p:tgtEl>
                                          <p:spTgt spid="81"/>
                                        </p:tgtEl>
                                        <p:attrNameLst>
                                          <p:attrName>ppt_x</p:attrName>
                                          <p:attrName>ppt_y</p:attrName>
                                        </p:attrNameLst>
                                      </p:cBhvr>
                                      <p:rCtr x="9805" y="-810"/>
                                    </p:animMotion>
                                  </p:childTnLst>
                                </p:cTn>
                              </p:par>
                              <p:par>
                                <p:cTn id="47" presetID="42" presetClass="path" presetSubtype="0" accel="50000" decel="50000" fill="hold" grpId="0" nodeType="withEffect">
                                  <p:stCondLst>
                                    <p:cond delay="4700"/>
                                  </p:stCondLst>
                                  <p:childTnLst>
                                    <p:animMotion origin="layout" path="M 2.29167E-6 -3.7037E-6 L 0.14127 0.07338 " pathEditMode="relative" rAng="0" ptsTypes="AA">
                                      <p:cBhvr>
                                        <p:cTn id="48" dur="2000" fill="hold"/>
                                        <p:tgtEl>
                                          <p:spTgt spid="82"/>
                                        </p:tgtEl>
                                        <p:attrNameLst>
                                          <p:attrName>ppt_x</p:attrName>
                                          <p:attrName>ppt_y</p:attrName>
                                        </p:attrNameLst>
                                      </p:cBhvr>
                                      <p:rCtr x="7057" y="3657"/>
                                    </p:animMotion>
                                  </p:childTnLst>
                                </p:cTn>
                              </p:par>
                              <p:par>
                                <p:cTn id="49" presetID="42" presetClass="path" presetSubtype="0" accel="50000" decel="50000" fill="hold" grpId="0" nodeType="withEffect">
                                  <p:stCondLst>
                                    <p:cond delay="6200"/>
                                  </p:stCondLst>
                                  <p:childTnLst>
                                    <p:animMotion origin="layout" path="M -3.75E-6 4.07407E-6 L 0.19245 0.26342 " pathEditMode="relative" rAng="0" ptsTypes="AA">
                                      <p:cBhvr>
                                        <p:cTn id="50" dur="2000" fill="hold"/>
                                        <p:tgtEl>
                                          <p:spTgt spid="94"/>
                                        </p:tgtEl>
                                        <p:attrNameLst>
                                          <p:attrName>ppt_x</p:attrName>
                                          <p:attrName>ppt_y</p:attrName>
                                        </p:attrNameLst>
                                      </p:cBhvr>
                                      <p:rCtr x="9622" y="13171"/>
                                    </p:animMotion>
                                  </p:childTnLst>
                                </p:cTn>
                              </p:par>
                            </p:childTnLst>
                          </p:cTn>
                        </p:par>
                      </p:childTnLst>
                    </p:cTn>
                  </p:par>
                  <p:par>
                    <p:cTn id="51" fill="hold">
                      <p:stCondLst>
                        <p:cond delay="indefinite"/>
                      </p:stCondLst>
                      <p:childTnLst>
                        <p:par>
                          <p:cTn id="52" fill="hold">
                            <p:stCondLst>
                              <p:cond delay="0"/>
                            </p:stCondLst>
                            <p:childTnLst>
                              <p:par>
                                <p:cTn id="53" presetID="6" presetClass="exit" presetSubtype="32" fill="hold" grpId="1" nodeType="clickEffect">
                                  <p:stCondLst>
                                    <p:cond delay="0"/>
                                  </p:stCondLst>
                                  <p:childTnLst>
                                    <p:animEffect transition="out" filter="circle(out)">
                                      <p:cBhvr>
                                        <p:cTn id="54" dur="2000"/>
                                        <p:tgtEl>
                                          <p:spTgt spid="83"/>
                                        </p:tgtEl>
                                      </p:cBhvr>
                                    </p:animEffect>
                                    <p:set>
                                      <p:cBhvr>
                                        <p:cTn id="55" dur="1" fill="hold">
                                          <p:stCondLst>
                                            <p:cond delay="1999"/>
                                          </p:stCondLst>
                                        </p:cTn>
                                        <p:tgtEl>
                                          <p:spTgt spid="83"/>
                                        </p:tgtEl>
                                        <p:attrNameLst>
                                          <p:attrName>style.visibility</p:attrName>
                                        </p:attrNameLst>
                                      </p:cBhvr>
                                      <p:to>
                                        <p:strVal val="hidden"/>
                                      </p:to>
                                    </p:set>
                                  </p:childTnLst>
                                </p:cTn>
                              </p:par>
                              <p:par>
                                <p:cTn id="56" presetID="6" presetClass="exit" presetSubtype="32" fill="hold" nodeType="withEffect">
                                  <p:stCondLst>
                                    <p:cond delay="0"/>
                                  </p:stCondLst>
                                  <p:childTnLst>
                                    <p:animEffect transition="out" filter="circle(out)">
                                      <p:cBhvr>
                                        <p:cTn id="57" dur="2000"/>
                                        <p:tgtEl>
                                          <p:spTgt spid="86"/>
                                        </p:tgtEl>
                                      </p:cBhvr>
                                    </p:animEffect>
                                    <p:set>
                                      <p:cBhvr>
                                        <p:cTn id="58" dur="1" fill="hold">
                                          <p:stCondLst>
                                            <p:cond delay="1999"/>
                                          </p:stCondLst>
                                        </p:cTn>
                                        <p:tgtEl>
                                          <p:spTgt spid="86"/>
                                        </p:tgtEl>
                                        <p:attrNameLst>
                                          <p:attrName>style.visibility</p:attrName>
                                        </p:attrNameLst>
                                      </p:cBhvr>
                                      <p:to>
                                        <p:strVal val="hidden"/>
                                      </p:to>
                                    </p:set>
                                  </p:childTnLst>
                                </p:cTn>
                              </p:par>
                              <p:par>
                                <p:cTn id="59" presetID="6" presetClass="exit" presetSubtype="32" fill="hold" grpId="1" nodeType="withEffect">
                                  <p:stCondLst>
                                    <p:cond delay="0"/>
                                  </p:stCondLst>
                                  <p:childTnLst>
                                    <p:animEffect transition="out" filter="circle(out)">
                                      <p:cBhvr>
                                        <p:cTn id="60" dur="2000"/>
                                        <p:tgtEl>
                                          <p:spTgt spid="40"/>
                                        </p:tgtEl>
                                      </p:cBhvr>
                                    </p:animEffect>
                                    <p:set>
                                      <p:cBhvr>
                                        <p:cTn id="61" dur="1" fill="hold">
                                          <p:stCondLst>
                                            <p:cond delay="1999"/>
                                          </p:stCondLst>
                                        </p:cTn>
                                        <p:tgtEl>
                                          <p:spTgt spid="40"/>
                                        </p:tgtEl>
                                        <p:attrNameLst>
                                          <p:attrName>style.visibility</p:attrName>
                                        </p:attrNameLst>
                                      </p:cBhvr>
                                      <p:to>
                                        <p:strVal val="hidden"/>
                                      </p:to>
                                    </p:set>
                                  </p:childTnLst>
                                </p:cTn>
                              </p:par>
                              <p:par>
                                <p:cTn id="62" presetID="6" presetClass="exit" presetSubtype="32" fill="hold" nodeType="withEffect">
                                  <p:stCondLst>
                                    <p:cond delay="0"/>
                                  </p:stCondLst>
                                  <p:childTnLst>
                                    <p:animEffect transition="out" filter="circle(out)">
                                      <p:cBhvr>
                                        <p:cTn id="63" dur="2000"/>
                                        <p:tgtEl>
                                          <p:spTgt spid="48"/>
                                        </p:tgtEl>
                                      </p:cBhvr>
                                    </p:animEffect>
                                    <p:set>
                                      <p:cBhvr>
                                        <p:cTn id="64" dur="1" fill="hold">
                                          <p:stCondLst>
                                            <p:cond delay="1999"/>
                                          </p:stCondLst>
                                        </p:cTn>
                                        <p:tgtEl>
                                          <p:spTgt spid="48"/>
                                        </p:tgtEl>
                                        <p:attrNameLst>
                                          <p:attrName>style.visibility</p:attrName>
                                        </p:attrNameLst>
                                      </p:cBhvr>
                                      <p:to>
                                        <p:strVal val="hidden"/>
                                      </p:to>
                                    </p:set>
                                  </p:childTnLst>
                                </p:cTn>
                              </p:par>
                              <p:par>
                                <p:cTn id="65" presetID="6" presetClass="exit" presetSubtype="32" fill="hold" grpId="2" nodeType="withEffect">
                                  <p:stCondLst>
                                    <p:cond delay="0"/>
                                  </p:stCondLst>
                                  <p:childTnLst>
                                    <p:animEffect transition="out" filter="circle(out)">
                                      <p:cBhvr>
                                        <p:cTn id="66" dur="3500"/>
                                        <p:tgtEl>
                                          <p:spTgt spid="94"/>
                                        </p:tgtEl>
                                      </p:cBhvr>
                                    </p:animEffect>
                                    <p:set>
                                      <p:cBhvr>
                                        <p:cTn id="67" dur="1" fill="hold">
                                          <p:stCondLst>
                                            <p:cond delay="3499"/>
                                          </p:stCondLst>
                                        </p:cTn>
                                        <p:tgtEl>
                                          <p:spTgt spid="94"/>
                                        </p:tgtEl>
                                        <p:attrNameLst>
                                          <p:attrName>style.visibility</p:attrName>
                                        </p:attrNameLst>
                                      </p:cBhvr>
                                      <p:to>
                                        <p:strVal val="hidden"/>
                                      </p:to>
                                    </p:set>
                                  </p:childTnLst>
                                </p:cTn>
                              </p:par>
                              <p:par>
                                <p:cTn id="68" presetID="6" presetClass="exit" presetSubtype="32" fill="hold" grpId="2" nodeType="withEffect">
                                  <p:stCondLst>
                                    <p:cond delay="0"/>
                                  </p:stCondLst>
                                  <p:childTnLst>
                                    <p:animEffect transition="out" filter="circle(out)">
                                      <p:cBhvr>
                                        <p:cTn id="69" dur="3600"/>
                                        <p:tgtEl>
                                          <p:spTgt spid="82"/>
                                        </p:tgtEl>
                                      </p:cBhvr>
                                    </p:animEffect>
                                    <p:set>
                                      <p:cBhvr>
                                        <p:cTn id="70" dur="1" fill="hold">
                                          <p:stCondLst>
                                            <p:cond delay="3599"/>
                                          </p:stCondLst>
                                        </p:cTn>
                                        <p:tgtEl>
                                          <p:spTgt spid="8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circle(in)">
                                      <p:cBhvr>
                                        <p:cTn id="75" dur="2000"/>
                                        <p:tgtEl>
                                          <p:spTgt spid="9"/>
                                        </p:tgtEl>
                                      </p:cBhvr>
                                    </p:animEffect>
                                  </p:childTnLst>
                                </p:cTn>
                              </p:par>
                              <p:par>
                                <p:cTn id="76" presetID="6" presetClass="entr" presetSubtype="16"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circle(in)">
                                      <p:cBhvr>
                                        <p:cTn id="78" dur="2000"/>
                                        <p:tgtEl>
                                          <p:spTgt spid="57"/>
                                        </p:tgtEl>
                                      </p:cBhvr>
                                    </p:animEffect>
                                  </p:childTnLst>
                                </p:cTn>
                              </p:par>
                              <p:par>
                                <p:cTn id="79" presetID="6" presetClass="entr" presetSubtype="16"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circle(in)">
                                      <p:cBhvr>
                                        <p:cTn id="81" dur="20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circle(in)">
                                      <p:cBhvr>
                                        <p:cTn id="86" dur="2000"/>
                                        <p:tgtEl>
                                          <p:spTgt spid="8"/>
                                        </p:tgtEl>
                                      </p:cBhvr>
                                    </p:animEffect>
                                  </p:childTnLst>
                                </p:cTn>
                              </p:par>
                              <p:par>
                                <p:cTn id="87" presetID="6" presetClass="entr" presetSubtype="16"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circle(in)">
                                      <p:cBhvr>
                                        <p:cTn id="89" dur="2000"/>
                                        <p:tgtEl>
                                          <p:spTgt spid="25"/>
                                        </p:tgtEl>
                                      </p:cBhvr>
                                    </p:animEffect>
                                  </p:childTnLst>
                                </p:cTn>
                              </p:par>
                              <p:par>
                                <p:cTn id="90" presetID="6" presetClass="entr" presetSubtype="16" fill="hold"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circle(in)">
                                      <p:cBhvr>
                                        <p:cTn id="92" dur="2000"/>
                                        <p:tgtEl>
                                          <p:spTgt spid="27"/>
                                        </p:tgtEl>
                                      </p:cBhvr>
                                    </p:animEffect>
                                  </p:childTnLst>
                                </p:cTn>
                              </p:par>
                              <p:par>
                                <p:cTn id="93" presetID="6" presetClass="entr" presetSubtype="16" fill="hold" nodeType="withEffect">
                                  <p:stCondLst>
                                    <p:cond delay="2000"/>
                                  </p:stCondLst>
                                  <p:childTnLst>
                                    <p:set>
                                      <p:cBhvr>
                                        <p:cTn id="94" dur="1" fill="hold">
                                          <p:stCondLst>
                                            <p:cond delay="0"/>
                                          </p:stCondLst>
                                        </p:cTn>
                                        <p:tgtEl>
                                          <p:spTgt spid="96"/>
                                        </p:tgtEl>
                                        <p:attrNameLst>
                                          <p:attrName>style.visibility</p:attrName>
                                        </p:attrNameLst>
                                      </p:cBhvr>
                                      <p:to>
                                        <p:strVal val="visible"/>
                                      </p:to>
                                    </p:set>
                                    <p:animEffect transition="in" filter="circle(in)">
                                      <p:cBhvr>
                                        <p:cTn id="95" dur="2000"/>
                                        <p:tgtEl>
                                          <p:spTgt spid="96"/>
                                        </p:tgtEl>
                                      </p:cBhvr>
                                    </p:animEffect>
                                  </p:childTnLst>
                                </p:cTn>
                              </p:par>
                            </p:childTnLst>
                          </p:cTn>
                        </p:par>
                      </p:childTnLst>
                    </p:cTn>
                  </p:par>
                  <p:par>
                    <p:cTn id="96" fill="hold">
                      <p:stCondLst>
                        <p:cond delay="indefinite"/>
                      </p:stCondLst>
                      <p:childTnLst>
                        <p:par>
                          <p:cTn id="97" fill="hold">
                            <p:stCondLst>
                              <p:cond delay="0"/>
                            </p:stCondLst>
                            <p:childTnLst>
                              <p:par>
                                <p:cTn id="98" presetID="6" presetClass="exit" presetSubtype="32" fill="hold" grpId="2" nodeType="clickEffect">
                                  <p:stCondLst>
                                    <p:cond delay="0"/>
                                  </p:stCondLst>
                                  <p:childTnLst>
                                    <p:animEffect transition="out" filter="circle(out)">
                                      <p:cBhvr>
                                        <p:cTn id="99" dur="2000"/>
                                        <p:tgtEl>
                                          <p:spTgt spid="81"/>
                                        </p:tgtEl>
                                      </p:cBhvr>
                                    </p:animEffect>
                                    <p:set>
                                      <p:cBhvr>
                                        <p:cTn id="100" dur="1" fill="hold">
                                          <p:stCondLst>
                                            <p:cond delay="1999"/>
                                          </p:stCondLst>
                                        </p:cTn>
                                        <p:tgtEl>
                                          <p:spTgt spid="81"/>
                                        </p:tgtEl>
                                        <p:attrNameLst>
                                          <p:attrName>style.visibility</p:attrName>
                                        </p:attrNameLst>
                                      </p:cBhvr>
                                      <p:to>
                                        <p:strVal val="hidden"/>
                                      </p:to>
                                    </p:set>
                                  </p:childTnLst>
                                </p:cTn>
                              </p:par>
                              <p:par>
                                <p:cTn id="101" presetID="6" presetClass="exit" presetSubtype="32" fill="hold" grpId="3" nodeType="withEffect">
                                  <p:stCondLst>
                                    <p:cond delay="0"/>
                                  </p:stCondLst>
                                  <p:childTnLst>
                                    <p:animEffect transition="out" filter="circle(out)">
                                      <p:cBhvr>
                                        <p:cTn id="102" dur="2000"/>
                                        <p:tgtEl>
                                          <p:spTgt spid="81"/>
                                        </p:tgtEl>
                                      </p:cBhvr>
                                    </p:animEffect>
                                    <p:set>
                                      <p:cBhvr>
                                        <p:cTn id="103" dur="1" fill="hold">
                                          <p:stCondLst>
                                            <p:cond delay="1999"/>
                                          </p:stCondLst>
                                        </p:cTn>
                                        <p:tgtEl>
                                          <p:spTgt spid="81"/>
                                        </p:tgtEl>
                                        <p:attrNameLst>
                                          <p:attrName>style.visibility</p:attrName>
                                        </p:attrNameLst>
                                      </p:cBhvr>
                                      <p:to>
                                        <p:strVal val="hidden"/>
                                      </p:to>
                                    </p:set>
                                  </p:childTnLst>
                                </p:cTn>
                              </p:par>
                              <p:par>
                                <p:cTn id="104" presetID="6" presetClass="exit" presetSubtype="32" fill="hold" nodeType="withEffect">
                                  <p:stCondLst>
                                    <p:cond delay="0"/>
                                  </p:stCondLst>
                                  <p:childTnLst>
                                    <p:animEffect transition="out" filter="circle(out)">
                                      <p:cBhvr>
                                        <p:cTn id="105" dur="2000"/>
                                        <p:tgtEl>
                                          <p:spTgt spid="18"/>
                                        </p:tgtEl>
                                      </p:cBhvr>
                                    </p:animEffect>
                                    <p:set>
                                      <p:cBhvr>
                                        <p:cTn id="106" dur="1" fill="hold">
                                          <p:stCondLst>
                                            <p:cond delay="1999"/>
                                          </p:stCondLst>
                                        </p:cTn>
                                        <p:tgtEl>
                                          <p:spTgt spid="18"/>
                                        </p:tgtEl>
                                        <p:attrNameLst>
                                          <p:attrName>style.visibility</p:attrName>
                                        </p:attrNameLst>
                                      </p:cBhvr>
                                      <p:to>
                                        <p:strVal val="hidden"/>
                                      </p:to>
                                    </p:set>
                                  </p:childTnLst>
                                </p:cTn>
                              </p:par>
                              <p:par>
                                <p:cTn id="107" presetID="6" presetClass="exit" presetSubtype="32" fill="hold" grpId="1" nodeType="withEffect">
                                  <p:stCondLst>
                                    <p:cond delay="0"/>
                                  </p:stCondLst>
                                  <p:childTnLst>
                                    <p:animEffect transition="out" filter="circle(out)">
                                      <p:cBhvr>
                                        <p:cTn id="108" dur="2000"/>
                                        <p:tgtEl>
                                          <p:spTgt spid="6"/>
                                        </p:tgtEl>
                                      </p:cBhvr>
                                    </p:animEffect>
                                    <p:set>
                                      <p:cBhvr>
                                        <p:cTn id="109" dur="1" fill="hold">
                                          <p:stCondLst>
                                            <p:cond delay="1999"/>
                                          </p:stCondLst>
                                        </p:cTn>
                                        <p:tgtEl>
                                          <p:spTgt spid="6"/>
                                        </p:tgtEl>
                                        <p:attrNameLst>
                                          <p:attrName>style.visibility</p:attrName>
                                        </p:attrNameLst>
                                      </p:cBhvr>
                                      <p:to>
                                        <p:strVal val="hidden"/>
                                      </p:to>
                                    </p:set>
                                  </p:childTnLst>
                                </p:cTn>
                              </p:par>
                              <p:par>
                                <p:cTn id="110" presetID="6" presetClass="exit" presetSubtype="32" fill="hold" nodeType="withEffect">
                                  <p:stCondLst>
                                    <p:cond delay="0"/>
                                  </p:stCondLst>
                                  <p:childTnLst>
                                    <p:animEffect transition="out" filter="circle(out)">
                                      <p:cBhvr>
                                        <p:cTn id="111" dur="2000"/>
                                        <p:tgtEl>
                                          <p:spTgt spid="57"/>
                                        </p:tgtEl>
                                      </p:cBhvr>
                                    </p:animEffect>
                                    <p:set>
                                      <p:cBhvr>
                                        <p:cTn id="112" dur="1" fill="hold">
                                          <p:stCondLst>
                                            <p:cond delay="1999"/>
                                          </p:stCondLst>
                                        </p:cTn>
                                        <p:tgtEl>
                                          <p:spTgt spid="57"/>
                                        </p:tgtEl>
                                        <p:attrNameLst>
                                          <p:attrName>style.visibility</p:attrName>
                                        </p:attrNameLst>
                                      </p:cBhvr>
                                      <p:to>
                                        <p:strVal val="hidden"/>
                                      </p:to>
                                    </p:set>
                                  </p:childTnLst>
                                </p:cTn>
                              </p:par>
                              <p:par>
                                <p:cTn id="113" presetID="6" presetClass="exit" presetSubtype="32" fill="hold" nodeType="withEffect">
                                  <p:stCondLst>
                                    <p:cond delay="0"/>
                                  </p:stCondLst>
                                  <p:childTnLst>
                                    <p:animEffect transition="out" filter="circle(out)">
                                      <p:cBhvr>
                                        <p:cTn id="114" dur="2000"/>
                                        <p:tgtEl>
                                          <p:spTgt spid="55"/>
                                        </p:tgtEl>
                                      </p:cBhvr>
                                    </p:animEffect>
                                    <p:set>
                                      <p:cBhvr>
                                        <p:cTn id="115" dur="1" fill="hold">
                                          <p:stCondLst>
                                            <p:cond delay="1999"/>
                                          </p:stCondLst>
                                        </p:cTn>
                                        <p:tgtEl>
                                          <p:spTgt spid="55"/>
                                        </p:tgtEl>
                                        <p:attrNameLst>
                                          <p:attrName>style.visibility</p:attrName>
                                        </p:attrNameLst>
                                      </p:cBhvr>
                                      <p:to>
                                        <p:strVal val="hidden"/>
                                      </p:to>
                                    </p:set>
                                  </p:childTnLst>
                                </p:cTn>
                              </p:par>
                              <p:par>
                                <p:cTn id="116" presetID="6" presetClass="exit" presetSubtype="32" fill="hold" grpId="1" nodeType="withEffect">
                                  <p:stCondLst>
                                    <p:cond delay="0"/>
                                  </p:stCondLst>
                                  <p:childTnLst>
                                    <p:animEffect transition="out" filter="circle(out)">
                                      <p:cBhvr>
                                        <p:cTn id="117" dur="2000"/>
                                        <p:tgtEl>
                                          <p:spTgt spid="9"/>
                                        </p:tgtEl>
                                      </p:cBhvr>
                                    </p:animEffect>
                                    <p:set>
                                      <p:cBhvr>
                                        <p:cTn id="118" dur="1" fill="hold">
                                          <p:stCondLst>
                                            <p:cond delay="1999"/>
                                          </p:stCondLst>
                                        </p:cTn>
                                        <p:tgtEl>
                                          <p:spTgt spid="9"/>
                                        </p:tgtEl>
                                        <p:attrNameLst>
                                          <p:attrName>style.visibility</p:attrName>
                                        </p:attrNameLst>
                                      </p:cBhvr>
                                      <p:to>
                                        <p:strVal val="hidden"/>
                                      </p:to>
                                    </p:set>
                                  </p:childTnLst>
                                </p:cTn>
                              </p:par>
                              <p:par>
                                <p:cTn id="119" presetID="6" presetClass="exit" presetSubtype="32" fill="hold" nodeType="withEffect">
                                  <p:stCondLst>
                                    <p:cond delay="0"/>
                                  </p:stCondLst>
                                  <p:childTnLst>
                                    <p:animEffect transition="out" filter="circle(out)">
                                      <p:cBhvr>
                                        <p:cTn id="120" dur="2000"/>
                                        <p:tgtEl>
                                          <p:spTgt spid="25"/>
                                        </p:tgtEl>
                                      </p:cBhvr>
                                    </p:animEffect>
                                    <p:set>
                                      <p:cBhvr>
                                        <p:cTn id="121" dur="1" fill="hold">
                                          <p:stCondLst>
                                            <p:cond delay="1999"/>
                                          </p:stCondLst>
                                        </p:cTn>
                                        <p:tgtEl>
                                          <p:spTgt spid="25"/>
                                        </p:tgtEl>
                                        <p:attrNameLst>
                                          <p:attrName>style.visibility</p:attrName>
                                        </p:attrNameLst>
                                      </p:cBhvr>
                                      <p:to>
                                        <p:strVal val="hidden"/>
                                      </p:to>
                                    </p:set>
                                  </p:childTnLst>
                                </p:cTn>
                              </p:par>
                              <p:par>
                                <p:cTn id="122" presetID="6" presetClass="exit" presetSubtype="32" fill="hold" nodeType="withEffect">
                                  <p:stCondLst>
                                    <p:cond delay="0"/>
                                  </p:stCondLst>
                                  <p:childTnLst>
                                    <p:animEffect transition="out" filter="circle(out)">
                                      <p:cBhvr>
                                        <p:cTn id="123" dur="2000"/>
                                        <p:tgtEl>
                                          <p:spTgt spid="27"/>
                                        </p:tgtEl>
                                      </p:cBhvr>
                                    </p:animEffect>
                                    <p:set>
                                      <p:cBhvr>
                                        <p:cTn id="124" dur="1" fill="hold">
                                          <p:stCondLst>
                                            <p:cond delay="1999"/>
                                          </p:stCondLst>
                                        </p:cTn>
                                        <p:tgtEl>
                                          <p:spTgt spid="27"/>
                                        </p:tgtEl>
                                        <p:attrNameLst>
                                          <p:attrName>style.visibility</p:attrName>
                                        </p:attrNameLst>
                                      </p:cBhvr>
                                      <p:to>
                                        <p:strVal val="hidden"/>
                                      </p:to>
                                    </p:set>
                                  </p:childTnLst>
                                </p:cTn>
                              </p:par>
                              <p:par>
                                <p:cTn id="125" presetID="6" presetClass="exit" presetSubtype="32" fill="hold" grpId="1" nodeType="withEffect">
                                  <p:stCondLst>
                                    <p:cond delay="0"/>
                                  </p:stCondLst>
                                  <p:childTnLst>
                                    <p:animEffect transition="out" filter="circle(out)">
                                      <p:cBhvr>
                                        <p:cTn id="126" dur="2000"/>
                                        <p:tgtEl>
                                          <p:spTgt spid="8"/>
                                        </p:tgtEl>
                                      </p:cBhvr>
                                    </p:animEffect>
                                    <p:set>
                                      <p:cBhvr>
                                        <p:cTn id="127" dur="1" fill="hold">
                                          <p:stCondLst>
                                            <p:cond delay="1999"/>
                                          </p:stCondLst>
                                        </p:cTn>
                                        <p:tgtEl>
                                          <p:spTgt spid="8"/>
                                        </p:tgtEl>
                                        <p:attrNameLst>
                                          <p:attrName>style.visibility</p:attrName>
                                        </p:attrNameLst>
                                      </p:cBhvr>
                                      <p:to>
                                        <p:strVal val="hidden"/>
                                      </p:to>
                                    </p:set>
                                  </p:childTnLst>
                                </p:cTn>
                              </p:par>
                              <p:par>
                                <p:cTn id="128" presetID="6" presetClass="exit" presetSubtype="32" fill="hold" nodeType="withEffect">
                                  <p:stCondLst>
                                    <p:cond delay="0"/>
                                  </p:stCondLst>
                                  <p:childTnLst>
                                    <p:animEffect transition="out" filter="circle(out)">
                                      <p:cBhvr>
                                        <p:cTn id="129" dur="2000"/>
                                        <p:tgtEl>
                                          <p:spTgt spid="96"/>
                                        </p:tgtEl>
                                      </p:cBhvr>
                                    </p:animEffect>
                                    <p:set>
                                      <p:cBhvr>
                                        <p:cTn id="130" dur="1" fill="hold">
                                          <p:stCondLst>
                                            <p:cond delay="1999"/>
                                          </p:stCondLst>
                                        </p:cTn>
                                        <p:tgtEl>
                                          <p:spTgt spid="9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nodeType="clickEffect">
                                  <p:stCondLst>
                                    <p:cond delay="0"/>
                                  </p:stCondLst>
                                  <p:childTnLst>
                                    <p:set>
                                      <p:cBhvr>
                                        <p:cTn id="134" dur="1" fill="hold">
                                          <p:stCondLst>
                                            <p:cond delay="0"/>
                                          </p:stCondLst>
                                        </p:cTn>
                                        <p:tgtEl>
                                          <p:spTgt spid="15"/>
                                        </p:tgtEl>
                                        <p:attrNameLst>
                                          <p:attrName>style.visibility</p:attrName>
                                        </p:attrNameLst>
                                      </p:cBhvr>
                                      <p:to>
                                        <p:strVal val="visible"/>
                                      </p:to>
                                    </p:set>
                                    <p:animEffect transition="in" filter="circle(in)">
                                      <p:cBhvr>
                                        <p:cTn id="135" dur="2000"/>
                                        <p:tgtEl>
                                          <p:spTgt spid="15"/>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5"/>
                                        </p:tgtEl>
                                        <p:attrNameLst>
                                          <p:attrName>style.visibility</p:attrName>
                                        </p:attrNameLst>
                                      </p:cBhvr>
                                      <p:to>
                                        <p:strVal val="visible"/>
                                      </p:to>
                                    </p:set>
                                    <p:animEffect transition="in" filter="barn(inVertical)">
                                      <p:cBhvr>
                                        <p:cTn id="138" dur="500"/>
                                        <p:tgtEl>
                                          <p:spTgt spid="5"/>
                                        </p:tgtEl>
                                      </p:cBhvr>
                                    </p:animEffect>
                                  </p:childTnLst>
                                </p:cTn>
                              </p:par>
                            </p:childTnLst>
                          </p:cTn>
                        </p:par>
                      </p:childTnLst>
                    </p:cTn>
                  </p:par>
                  <p:par>
                    <p:cTn id="139" fill="hold">
                      <p:stCondLst>
                        <p:cond delay="indefinite"/>
                      </p:stCondLst>
                      <p:childTnLst>
                        <p:par>
                          <p:cTn id="140" fill="hold">
                            <p:stCondLst>
                              <p:cond delay="0"/>
                            </p:stCondLst>
                            <p:childTnLst>
                              <p:par>
                                <p:cTn id="141" presetID="6" presetClass="entr" presetSubtype="16" fill="hold" nodeType="clickEffect">
                                  <p:stCondLst>
                                    <p:cond delay="1700"/>
                                  </p:stCondLst>
                                  <p:childTnLst>
                                    <p:set>
                                      <p:cBhvr>
                                        <p:cTn id="142" dur="1" fill="hold">
                                          <p:stCondLst>
                                            <p:cond delay="0"/>
                                          </p:stCondLst>
                                        </p:cTn>
                                        <p:tgtEl>
                                          <p:spTgt spid="33"/>
                                        </p:tgtEl>
                                        <p:attrNameLst>
                                          <p:attrName>style.visibility</p:attrName>
                                        </p:attrNameLst>
                                      </p:cBhvr>
                                      <p:to>
                                        <p:strVal val="visible"/>
                                      </p:to>
                                    </p:set>
                                    <p:animEffect transition="in" filter="circle(in)">
                                      <p:cBhvr>
                                        <p:cTn id="143" dur="2000"/>
                                        <p:tgtEl>
                                          <p:spTgt spid="33"/>
                                        </p:tgtEl>
                                      </p:cBhvr>
                                    </p:animEffect>
                                  </p:childTnLst>
                                </p:cTn>
                              </p:par>
                              <p:par>
                                <p:cTn id="144" presetID="6" presetClass="entr" presetSubtype="16" fill="hold" nodeType="withEffect">
                                  <p:stCondLst>
                                    <p:cond delay="3600"/>
                                  </p:stCondLst>
                                  <p:childTnLst>
                                    <p:set>
                                      <p:cBhvr>
                                        <p:cTn id="145" dur="1" fill="hold">
                                          <p:stCondLst>
                                            <p:cond delay="0"/>
                                          </p:stCondLst>
                                        </p:cTn>
                                        <p:tgtEl>
                                          <p:spTgt spid="36"/>
                                        </p:tgtEl>
                                        <p:attrNameLst>
                                          <p:attrName>style.visibility</p:attrName>
                                        </p:attrNameLst>
                                      </p:cBhvr>
                                      <p:to>
                                        <p:strVal val="visible"/>
                                      </p:to>
                                    </p:set>
                                    <p:animEffect transition="in" filter="circle(in)">
                                      <p:cBhvr>
                                        <p:cTn id="146"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8" grpId="1" animBg="1"/>
      <p:bldP spid="9" grpId="0" animBg="1"/>
      <p:bldP spid="9" grpId="1" animBg="1"/>
      <p:bldP spid="40" grpId="0" animBg="1"/>
      <p:bldP spid="40" grpId="1" animBg="1"/>
      <p:bldP spid="81" grpId="0"/>
      <p:bldP spid="81" grpId="1"/>
      <p:bldP spid="81" grpId="2"/>
      <p:bldP spid="81" grpId="3"/>
      <p:bldP spid="82" grpId="0"/>
      <p:bldP spid="82" grpId="1"/>
      <p:bldP spid="82" grpId="2"/>
      <p:bldP spid="83" grpId="0" animBg="1"/>
      <p:bldP spid="83" grpId="1" animBg="1"/>
      <p:bldP spid="94" grpId="0"/>
      <p:bldP spid="94" grpId="1"/>
      <p:bldP spid="94"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26715" y="4389054"/>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Client</a:t>
            </a:r>
          </a:p>
        </p:txBody>
      </p:sp>
      <p:sp>
        <p:nvSpPr>
          <p:cNvPr id="5" name="Rounded Rectangle 4"/>
          <p:cNvSpPr/>
          <p:nvPr/>
        </p:nvSpPr>
        <p:spPr>
          <a:xfrm>
            <a:off x="4726715" y="2164776"/>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Root Server</a:t>
            </a:r>
          </a:p>
        </p:txBody>
      </p:sp>
      <p:sp>
        <p:nvSpPr>
          <p:cNvPr id="6" name="Rounded Rectangle 5"/>
          <p:cNvSpPr/>
          <p:nvPr/>
        </p:nvSpPr>
        <p:spPr>
          <a:xfrm>
            <a:off x="6384798" y="2191607"/>
            <a:ext cx="1209855" cy="582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MiniRMI</a:t>
            </a:r>
            <a:r>
              <a:rPr lang="en-US" sz="1350" dirty="0"/>
              <a:t/>
            </a:r>
            <a:br>
              <a:rPr lang="en-US" sz="1350" dirty="0"/>
            </a:br>
            <a:r>
              <a:rPr lang="en-US" sz="1350" dirty="0"/>
              <a:t>Thread</a:t>
            </a:r>
          </a:p>
        </p:txBody>
      </p:sp>
      <p:cxnSp>
        <p:nvCxnSpPr>
          <p:cNvPr id="8" name="Straight Arrow Connector 7"/>
          <p:cNvCxnSpPr>
            <a:endCxn id="5" idx="2"/>
          </p:cNvCxnSpPr>
          <p:nvPr/>
        </p:nvCxnSpPr>
        <p:spPr>
          <a:xfrm flipV="1">
            <a:off x="5331642" y="2747059"/>
            <a:ext cx="0" cy="1621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Bevel 10"/>
          <p:cNvSpPr/>
          <p:nvPr/>
        </p:nvSpPr>
        <p:spPr>
          <a:xfrm>
            <a:off x="5160192" y="3382889"/>
            <a:ext cx="342900" cy="34975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p:cNvCxnSpPr/>
          <p:nvPr/>
        </p:nvCxnSpPr>
        <p:spPr>
          <a:xfrm flipV="1">
            <a:off x="5936569" y="2452681"/>
            <a:ext cx="448229" cy="3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94653" y="2045145"/>
            <a:ext cx="1309974" cy="300082"/>
          </a:xfrm>
          <a:prstGeom prst="rect">
            <a:avLst/>
          </a:prstGeom>
          <a:noFill/>
        </p:spPr>
        <p:txBody>
          <a:bodyPr wrap="none" rtlCol="0">
            <a:spAutoFit/>
          </a:bodyPr>
          <a:lstStyle/>
          <a:p>
            <a:r>
              <a:rPr lang="en-US" sz="1350" dirty="0" err="1">
                <a:latin typeface="Times New Roman" panose="02020603050405020304" pitchFamily="18" charset="0"/>
                <a:cs typeface="Times New Roman" panose="02020603050405020304" pitchFamily="18" charset="0"/>
              </a:rPr>
              <a:t>Gọi</a:t>
            </a:r>
            <a:r>
              <a:rPr lang="en-US" sz="1350" dirty="0">
                <a:latin typeface="Times New Roman" panose="02020603050405020304" pitchFamily="18" charset="0"/>
                <a:cs typeface="Times New Roman" panose="02020603050405020304" pitchFamily="18" charset="0"/>
              </a:rPr>
              <a:t> slave server</a:t>
            </a:r>
          </a:p>
        </p:txBody>
      </p:sp>
      <p:sp>
        <p:nvSpPr>
          <p:cNvPr id="52" name="TextBox 51"/>
          <p:cNvSpPr txBox="1"/>
          <p:nvPr/>
        </p:nvSpPr>
        <p:spPr>
          <a:xfrm>
            <a:off x="363538" y="1959705"/>
            <a:ext cx="2676054" cy="300082"/>
          </a:xfrm>
          <a:prstGeom prst="rect">
            <a:avLst/>
          </a:prstGeom>
          <a:noFill/>
        </p:spPr>
        <p:txBody>
          <a:bodyPr wrap="none" rtlCol="0">
            <a:spAutoFit/>
          </a:bodyPr>
          <a:lstStyle/>
          <a:p>
            <a:pPr marL="214313" indent="-214313">
              <a:buFont typeface="Arial" panose="020B0604020202020204" pitchFamily="34" charset="0"/>
              <a:buChar char="•"/>
            </a:pPr>
            <a:r>
              <a:rPr lang="en-US" sz="1350" dirty="0" err="1">
                <a:latin typeface="Times New Roman" panose="02020603050405020304" pitchFamily="18" charset="0"/>
                <a:cs typeface="Times New Roman" panose="02020603050405020304" pitchFamily="18" charset="0"/>
              </a:rPr>
              <a:t>Config</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các</a:t>
            </a:r>
            <a:r>
              <a:rPr lang="en-US" sz="1350" dirty="0">
                <a:latin typeface="Times New Roman" panose="02020603050405020304" pitchFamily="18" charset="0"/>
                <a:cs typeface="Times New Roman" panose="02020603050405020304" pitchFamily="18" charset="0"/>
              </a:rPr>
              <a:t> slave: .com, </a:t>
            </a:r>
            <a:r>
              <a:rPr lang="en-US" sz="1350" dirty="0" err="1">
                <a:latin typeface="Times New Roman" panose="02020603050405020304" pitchFamily="18" charset="0"/>
                <a:cs typeface="Times New Roman" panose="02020603050405020304" pitchFamily="18" charset="0"/>
              </a:rPr>
              <a:t>.net</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vn</a:t>
            </a:r>
            <a:r>
              <a:rPr lang="en-US" sz="1350" dirty="0">
                <a:latin typeface="Times New Roman" panose="02020603050405020304" pitchFamily="18" charset="0"/>
                <a:cs typeface="Times New Roman" panose="02020603050405020304" pitchFamily="18" charset="0"/>
              </a:rPr>
              <a:t> </a:t>
            </a:r>
          </a:p>
        </p:txBody>
      </p:sp>
      <p:sp>
        <p:nvSpPr>
          <p:cNvPr id="53" name="TextBox 52"/>
          <p:cNvSpPr txBox="1"/>
          <p:nvPr/>
        </p:nvSpPr>
        <p:spPr>
          <a:xfrm>
            <a:off x="341378" y="2291190"/>
            <a:ext cx="3594574" cy="300082"/>
          </a:xfrm>
          <a:prstGeom prst="rect">
            <a:avLst/>
          </a:prstGeom>
          <a:noFill/>
        </p:spPr>
        <p:txBody>
          <a:bodyPr wrap="none" rtlCol="0">
            <a:spAutoFit/>
          </a:bodyPr>
          <a:lstStyle/>
          <a:p>
            <a:pPr marL="214313" indent="-214313">
              <a:buFont typeface="Arial" panose="020B0604020202020204" pitchFamily="34" charset="0"/>
              <a:buChar char="•"/>
            </a:pPr>
            <a:r>
              <a:rPr lang="en-US" sz="1350" dirty="0" err="1">
                <a:latin typeface="Times New Roman" panose="02020603050405020304" pitchFamily="18" charset="0"/>
                <a:cs typeface="Times New Roman" panose="02020603050405020304" pitchFamily="18" charset="0"/>
              </a:rPr>
              <a:t>Kiểm</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tra</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trạng</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thái</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hoạt</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động</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của</a:t>
            </a:r>
            <a:r>
              <a:rPr lang="en-US" sz="1350" dirty="0">
                <a:latin typeface="Times New Roman" panose="02020603050405020304" pitchFamily="18" charset="0"/>
                <a:cs typeface="Times New Roman" panose="02020603050405020304" pitchFamily="18" charset="0"/>
              </a:rPr>
              <a:t> slave server</a:t>
            </a:r>
          </a:p>
        </p:txBody>
      </p:sp>
      <p:sp>
        <p:nvSpPr>
          <p:cNvPr id="54" name="TextBox 53"/>
          <p:cNvSpPr txBox="1"/>
          <p:nvPr/>
        </p:nvSpPr>
        <p:spPr>
          <a:xfrm>
            <a:off x="337875" y="2628779"/>
            <a:ext cx="3108864" cy="300082"/>
          </a:xfrm>
          <a:prstGeom prst="rect">
            <a:avLst/>
          </a:prstGeom>
          <a:noFill/>
        </p:spPr>
        <p:txBody>
          <a:bodyPr wrap="none" rtlCol="0">
            <a:spAutoFit/>
          </a:bodyPr>
          <a:lstStyle/>
          <a:p>
            <a:pPr marL="214313" indent="-214313">
              <a:buFont typeface="Arial" panose="020B0604020202020204" pitchFamily="34" charset="0"/>
              <a:buChar char="•"/>
            </a:pPr>
            <a:r>
              <a:rPr lang="en-US" sz="1350" dirty="0" err="1">
                <a:latin typeface="Times New Roman" panose="02020603050405020304" pitchFamily="18" charset="0"/>
                <a:cs typeface="Times New Roman" panose="02020603050405020304" pitchFamily="18" charset="0"/>
              </a:rPr>
              <a:t>Phân</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tích</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gói</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tìm</a:t>
            </a:r>
            <a:r>
              <a:rPr lang="en-US" sz="1350" dirty="0">
                <a:latin typeface="Times New Roman" panose="02020603050405020304" pitchFamily="18" charset="0"/>
                <a:cs typeface="Times New Roman" panose="02020603050405020304" pitchFamily="18" charset="0"/>
              </a:rPr>
              <a:t> slave server </a:t>
            </a:r>
            <a:r>
              <a:rPr lang="en-US" sz="1350" dirty="0" err="1">
                <a:latin typeface="Times New Roman" panose="02020603050405020304" pitchFamily="18" charset="0"/>
                <a:cs typeface="Times New Roman" panose="02020603050405020304" pitchFamily="18" charset="0"/>
              </a:rPr>
              <a:t>phù</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hợp</a:t>
            </a:r>
            <a:endParaRPr lang="en-US" sz="1350" dirty="0">
              <a:latin typeface="Times New Roman" panose="02020603050405020304" pitchFamily="18" charset="0"/>
              <a:cs typeface="Times New Roman" panose="02020603050405020304" pitchFamily="18" charset="0"/>
            </a:endParaRPr>
          </a:p>
        </p:txBody>
      </p:sp>
      <p:cxnSp>
        <p:nvCxnSpPr>
          <p:cNvPr id="93" name="Straight Connector 92"/>
          <p:cNvCxnSpPr>
            <a:stCxn id="5" idx="1"/>
          </p:cNvCxnSpPr>
          <p:nvPr/>
        </p:nvCxnSpPr>
        <p:spPr>
          <a:xfrm flipH="1" flipV="1">
            <a:off x="4357503" y="2452681"/>
            <a:ext cx="369212" cy="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4357503" y="1847761"/>
            <a:ext cx="0" cy="604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3988293" y="1847761"/>
            <a:ext cx="369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3988291" y="2150221"/>
            <a:ext cx="369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3988291" y="2452681"/>
            <a:ext cx="3692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357503" y="2452681"/>
            <a:ext cx="0" cy="321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4005179" y="2773890"/>
            <a:ext cx="3523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357503" y="2773890"/>
            <a:ext cx="0" cy="317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005179" y="3076349"/>
            <a:ext cx="352325" cy="1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350662" y="2966369"/>
            <a:ext cx="3528851" cy="507831"/>
          </a:xfrm>
          <a:prstGeom prst="rect">
            <a:avLst/>
          </a:prstGeom>
          <a:noFill/>
        </p:spPr>
        <p:txBody>
          <a:bodyPr wrap="none" rtlCol="0">
            <a:spAutoFit/>
          </a:bodyPr>
          <a:lstStyle/>
          <a:p>
            <a:pPr marL="214313" indent="-214313">
              <a:buFont typeface="Arial" panose="020B0604020202020204" pitchFamily="34" charset="0"/>
              <a:buChar char="•"/>
            </a:pPr>
            <a:r>
              <a:rPr lang="en-US" sz="1350" dirty="0" err="1">
                <a:latin typeface="Times New Roman" panose="02020603050405020304" pitchFamily="18" charset="0"/>
                <a:cs typeface="Times New Roman" panose="02020603050405020304" pitchFamily="18" charset="0"/>
              </a:rPr>
              <a:t>Sử</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dụng</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phương</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thức</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gọi</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từ</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xa</a:t>
            </a:r>
            <a:r>
              <a:rPr lang="en-US" sz="1350" dirty="0">
                <a:latin typeface="Times New Roman" panose="02020603050405020304" pitchFamily="18" charset="0"/>
                <a:cs typeface="Times New Roman" panose="02020603050405020304" pitchFamily="18" charset="0"/>
              </a:rPr>
              <a:t> (RMI) </a:t>
            </a:r>
            <a:r>
              <a:rPr lang="en-US" sz="1350" dirty="0" err="1">
                <a:latin typeface="Times New Roman" panose="02020603050405020304" pitchFamily="18" charset="0"/>
                <a:cs typeface="Times New Roman" panose="02020603050405020304" pitchFamily="18" charset="0"/>
              </a:rPr>
              <a:t>để</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gửi</a:t>
            </a:r>
            <a:endParaRPr lang="en-US" sz="1350" dirty="0">
              <a:latin typeface="Times New Roman" panose="02020603050405020304" pitchFamily="18" charset="0"/>
              <a:cs typeface="Times New Roman" panose="02020603050405020304" pitchFamily="18" charset="0"/>
            </a:endParaRPr>
          </a:p>
          <a:p>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yêu</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cầu</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xử</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lý</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đến</a:t>
            </a:r>
            <a:r>
              <a:rPr lang="en-US" sz="1350" dirty="0">
                <a:latin typeface="Times New Roman" panose="02020603050405020304" pitchFamily="18" charset="0"/>
                <a:cs typeface="Times New Roman" panose="02020603050405020304" pitchFamily="18" charset="0"/>
              </a:rPr>
              <a:t> slave server</a:t>
            </a:r>
          </a:p>
        </p:txBody>
      </p:sp>
      <p:cxnSp>
        <p:nvCxnSpPr>
          <p:cNvPr id="138" name="Straight Arrow Connector 137"/>
          <p:cNvCxnSpPr>
            <a:stCxn id="6" idx="3"/>
          </p:cNvCxnSpPr>
          <p:nvPr/>
        </p:nvCxnSpPr>
        <p:spPr>
          <a:xfrm flipV="1">
            <a:off x="7594653" y="2452681"/>
            <a:ext cx="977847" cy="300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73650" y="1709261"/>
            <a:ext cx="3387787" cy="300082"/>
          </a:xfrm>
          <a:prstGeom prst="rect">
            <a:avLst/>
          </a:prstGeom>
          <a:noFill/>
        </p:spPr>
        <p:txBody>
          <a:bodyPr wrap="non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Broadcast </a:t>
            </a:r>
            <a:r>
              <a:rPr lang="en-US" sz="1350" dirty="0" err="1">
                <a:latin typeface="Times New Roman" panose="02020603050405020304" pitchFamily="18" charset="0"/>
                <a:cs typeface="Times New Roman" panose="02020603050405020304" pitchFamily="18" charset="0"/>
              </a:rPr>
              <a:t>tìm</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các</a:t>
            </a:r>
            <a:r>
              <a:rPr lang="en-US" sz="1350" dirty="0">
                <a:latin typeface="Times New Roman" panose="02020603050405020304" pitchFamily="18" charset="0"/>
                <a:cs typeface="Times New Roman" panose="02020603050405020304" pitchFamily="18" charset="0"/>
              </a:rPr>
              <a:t> </a:t>
            </a:r>
            <a:r>
              <a:rPr lang="en-US" sz="1350" dirty="0" err="1">
                <a:latin typeface="Times New Roman" panose="02020603050405020304" pitchFamily="18" charset="0"/>
                <a:cs typeface="Times New Roman" panose="02020603050405020304" pitchFamily="18" charset="0"/>
              </a:rPr>
              <a:t>máy</a:t>
            </a:r>
            <a:r>
              <a:rPr lang="en-US" sz="1350" dirty="0">
                <a:latin typeface="Times New Roman" panose="02020603050405020304" pitchFamily="18" charset="0"/>
                <a:cs typeface="Times New Roman" panose="02020603050405020304" pitchFamily="18" charset="0"/>
              </a:rPr>
              <a:t> slave server port 53</a:t>
            </a:r>
          </a:p>
        </p:txBody>
      </p:sp>
      <p:sp>
        <p:nvSpPr>
          <p:cNvPr id="143" name="TextBox 142"/>
          <p:cNvSpPr txBox="1"/>
          <p:nvPr/>
        </p:nvSpPr>
        <p:spPr>
          <a:xfrm>
            <a:off x="3860155" y="1052224"/>
            <a:ext cx="1778115" cy="300082"/>
          </a:xfrm>
          <a:prstGeom prst="rect">
            <a:avLst/>
          </a:prstGeom>
          <a:noFill/>
        </p:spPr>
        <p:txBody>
          <a:bodyPr wrap="none" rtlCol="0">
            <a:spAutoFit/>
          </a:bodyPr>
          <a:lstStyle/>
          <a:p>
            <a:r>
              <a:rPr lang="en-US" sz="1350" dirty="0" err="1"/>
              <a:t>Xử</a:t>
            </a:r>
            <a:r>
              <a:rPr lang="en-US" sz="1350" dirty="0"/>
              <a:t> </a:t>
            </a:r>
            <a:r>
              <a:rPr lang="en-US" sz="1350" dirty="0" err="1"/>
              <a:t>lý</a:t>
            </a:r>
            <a:r>
              <a:rPr lang="en-US" sz="1350" dirty="0"/>
              <a:t> </a:t>
            </a:r>
            <a:r>
              <a:rPr lang="en-US" sz="1350" dirty="0" err="1"/>
              <a:t>phía</a:t>
            </a:r>
            <a:r>
              <a:rPr lang="en-US" sz="1350" dirty="0"/>
              <a:t> route server</a:t>
            </a:r>
          </a:p>
        </p:txBody>
      </p:sp>
    </p:spTree>
    <p:extLst>
      <p:ext uri="{BB962C8B-B14F-4D97-AF65-F5344CB8AC3E}">
        <p14:creationId xmlns:p14="http://schemas.microsoft.com/office/powerpoint/2010/main" val="362408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par>
                                <p:cTn id="16" presetID="6"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circle(in)">
                                      <p:cBhvr>
                                        <p:cTn id="23" dur="2000"/>
                                        <p:tgtEl>
                                          <p:spTgt spid="96"/>
                                        </p:tgtEl>
                                      </p:cBhvr>
                                    </p:animEffect>
                                  </p:childTnLst>
                                </p:cTn>
                              </p:par>
                              <p:par>
                                <p:cTn id="24" presetID="6" presetClass="entr" presetSubtype="16" fill="hold" nodeType="with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circle(in)">
                                      <p:cBhvr>
                                        <p:cTn id="26" dur="2000"/>
                                        <p:tgtEl>
                                          <p:spTgt spid="102"/>
                                        </p:tgtEl>
                                      </p:cBhvr>
                                    </p:animEffect>
                                  </p:childTnLst>
                                </p:cTn>
                              </p:par>
                              <p:par>
                                <p:cTn id="27" presetID="6" presetClass="entr" presetSubtype="16"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circle(in)">
                                      <p:cBhvr>
                                        <p:cTn id="29" dur="2000"/>
                                        <p:tgtEl>
                                          <p:spTgt spid="105"/>
                                        </p:tgtEl>
                                      </p:cBhvr>
                                    </p:animEffect>
                                  </p:childTnLst>
                                </p:cTn>
                              </p:par>
                              <p:par>
                                <p:cTn id="30" presetID="6" presetClass="entr" presetSubtype="16" fill="hold"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circle(in)">
                                      <p:cBhvr>
                                        <p:cTn id="32" dur="2000"/>
                                        <p:tgtEl>
                                          <p:spTgt spid="108"/>
                                        </p:tgtEl>
                                      </p:cBhvr>
                                    </p:animEffect>
                                  </p:childTnLst>
                                </p:cTn>
                              </p:par>
                              <p:par>
                                <p:cTn id="33" presetID="6" presetClass="entr" presetSubtype="16"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circle(in)">
                                      <p:cBhvr>
                                        <p:cTn id="35" dur="2000"/>
                                        <p:tgtEl>
                                          <p:spTgt spid="111"/>
                                        </p:tgtEl>
                                      </p:cBhvr>
                                    </p:animEffect>
                                  </p:childTnLst>
                                </p:cTn>
                              </p:par>
                              <p:par>
                                <p:cTn id="36" presetID="6" presetClass="entr" presetSubtype="16"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circle(in)">
                                      <p:cBhvr>
                                        <p:cTn id="38" dur="2000"/>
                                        <p:tgtEl>
                                          <p:spTgt spid="114"/>
                                        </p:tgtEl>
                                      </p:cBhvr>
                                    </p:animEffect>
                                  </p:childTnLst>
                                </p:cTn>
                              </p:par>
                              <p:par>
                                <p:cTn id="39" presetID="6" presetClass="entr" presetSubtype="16"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circle(in)">
                                      <p:cBhvr>
                                        <p:cTn id="41" dur="2000"/>
                                        <p:tgtEl>
                                          <p:spTgt spid="127"/>
                                        </p:tgtEl>
                                      </p:cBhvr>
                                    </p:animEffect>
                                  </p:childTnLst>
                                </p:cTn>
                              </p:par>
                              <p:par>
                                <p:cTn id="42" presetID="6" presetClass="entr" presetSubtype="16" fill="hold" nodeType="with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circle(in)">
                                      <p:cBhvr>
                                        <p:cTn id="44" dur="2000"/>
                                        <p:tgtEl>
                                          <p:spTgt spid="130"/>
                                        </p:tgtEl>
                                      </p:cBhvr>
                                    </p:animEffect>
                                  </p:childTnLst>
                                </p:cTn>
                              </p:par>
                              <p:par>
                                <p:cTn id="45" presetID="6" presetClass="entr" presetSubtype="16"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circle(in)">
                                      <p:cBhvr>
                                        <p:cTn id="47" dur="2000"/>
                                        <p:tgtEl>
                                          <p:spTgt spid="93"/>
                                        </p:tgtEl>
                                      </p:cBhvr>
                                    </p:animEffect>
                                  </p:childTnLst>
                                </p:cTn>
                              </p:par>
                              <p:par>
                                <p:cTn id="48" presetID="6" presetClass="entr" presetSubtype="16" fill="hold" grpId="0" nodeType="withEffect">
                                  <p:stCondLst>
                                    <p:cond delay="2000"/>
                                  </p:stCondLst>
                                  <p:childTnLst>
                                    <p:set>
                                      <p:cBhvr>
                                        <p:cTn id="49" dur="1" fill="hold">
                                          <p:stCondLst>
                                            <p:cond delay="0"/>
                                          </p:stCondLst>
                                        </p:cTn>
                                        <p:tgtEl>
                                          <p:spTgt spid="52"/>
                                        </p:tgtEl>
                                        <p:attrNameLst>
                                          <p:attrName>style.visibility</p:attrName>
                                        </p:attrNameLst>
                                      </p:cBhvr>
                                      <p:to>
                                        <p:strVal val="visible"/>
                                      </p:to>
                                    </p:set>
                                    <p:animEffect transition="in" filter="circle(in)">
                                      <p:cBhvr>
                                        <p:cTn id="50" dur="2000"/>
                                        <p:tgtEl>
                                          <p:spTgt spid="52"/>
                                        </p:tgtEl>
                                      </p:cBhvr>
                                    </p:animEffect>
                                  </p:childTnLst>
                                </p:cTn>
                              </p:par>
                              <p:par>
                                <p:cTn id="51" presetID="6" presetClass="entr" presetSubtype="16" fill="hold" grpId="0" nodeType="withEffect">
                                  <p:stCondLst>
                                    <p:cond delay="1900"/>
                                  </p:stCondLst>
                                  <p:childTnLst>
                                    <p:set>
                                      <p:cBhvr>
                                        <p:cTn id="52" dur="1" fill="hold">
                                          <p:stCondLst>
                                            <p:cond delay="0"/>
                                          </p:stCondLst>
                                        </p:cTn>
                                        <p:tgtEl>
                                          <p:spTgt spid="54"/>
                                        </p:tgtEl>
                                        <p:attrNameLst>
                                          <p:attrName>style.visibility</p:attrName>
                                        </p:attrNameLst>
                                      </p:cBhvr>
                                      <p:to>
                                        <p:strVal val="visible"/>
                                      </p:to>
                                    </p:set>
                                    <p:animEffect transition="in" filter="circle(in)">
                                      <p:cBhvr>
                                        <p:cTn id="53" dur="2000"/>
                                        <p:tgtEl>
                                          <p:spTgt spid="54"/>
                                        </p:tgtEl>
                                      </p:cBhvr>
                                    </p:animEffect>
                                  </p:childTnLst>
                                </p:cTn>
                              </p:par>
                              <p:par>
                                <p:cTn id="54" presetID="6" presetClass="entr" presetSubtype="16" fill="hold" grpId="0" nodeType="withEffect">
                                  <p:stCondLst>
                                    <p:cond delay="1900"/>
                                  </p:stCondLst>
                                  <p:childTnLst>
                                    <p:set>
                                      <p:cBhvr>
                                        <p:cTn id="55" dur="1" fill="hold">
                                          <p:stCondLst>
                                            <p:cond delay="0"/>
                                          </p:stCondLst>
                                        </p:cTn>
                                        <p:tgtEl>
                                          <p:spTgt spid="133"/>
                                        </p:tgtEl>
                                        <p:attrNameLst>
                                          <p:attrName>style.visibility</p:attrName>
                                        </p:attrNameLst>
                                      </p:cBhvr>
                                      <p:to>
                                        <p:strVal val="visible"/>
                                      </p:to>
                                    </p:set>
                                    <p:animEffect transition="in" filter="circle(in)">
                                      <p:cBhvr>
                                        <p:cTn id="56" dur="2000"/>
                                        <p:tgtEl>
                                          <p:spTgt spid="133"/>
                                        </p:tgtEl>
                                      </p:cBhvr>
                                    </p:animEffect>
                                  </p:childTnLst>
                                </p:cTn>
                              </p:par>
                              <p:par>
                                <p:cTn id="57" presetID="6" presetClass="entr" presetSubtype="16" fill="hold" grpId="0" nodeType="withEffect">
                                  <p:stCondLst>
                                    <p:cond delay="1900"/>
                                  </p:stCondLst>
                                  <p:childTnLst>
                                    <p:set>
                                      <p:cBhvr>
                                        <p:cTn id="58" dur="1" fill="hold">
                                          <p:stCondLst>
                                            <p:cond delay="0"/>
                                          </p:stCondLst>
                                        </p:cTn>
                                        <p:tgtEl>
                                          <p:spTgt spid="142"/>
                                        </p:tgtEl>
                                        <p:attrNameLst>
                                          <p:attrName>style.visibility</p:attrName>
                                        </p:attrNameLst>
                                      </p:cBhvr>
                                      <p:to>
                                        <p:strVal val="visible"/>
                                      </p:to>
                                    </p:set>
                                    <p:animEffect transition="in" filter="circle(in)">
                                      <p:cBhvr>
                                        <p:cTn id="59" dur="2000"/>
                                        <p:tgtEl>
                                          <p:spTgt spid="142"/>
                                        </p:tgtEl>
                                      </p:cBhvr>
                                    </p:animEffect>
                                  </p:childTnLst>
                                </p:cTn>
                              </p:par>
                              <p:par>
                                <p:cTn id="60" presetID="6" presetClass="entr" presetSubtype="16" fill="hold" grpId="0" nodeType="withEffect">
                                  <p:stCondLst>
                                    <p:cond delay="1900"/>
                                  </p:stCondLst>
                                  <p:childTnLst>
                                    <p:set>
                                      <p:cBhvr>
                                        <p:cTn id="61" dur="1" fill="hold">
                                          <p:stCondLst>
                                            <p:cond delay="0"/>
                                          </p:stCondLst>
                                        </p:cTn>
                                        <p:tgtEl>
                                          <p:spTgt spid="53"/>
                                        </p:tgtEl>
                                        <p:attrNameLst>
                                          <p:attrName>style.visibility</p:attrName>
                                        </p:attrNameLst>
                                      </p:cBhvr>
                                      <p:to>
                                        <p:strVal val="visible"/>
                                      </p:to>
                                    </p:set>
                                    <p:animEffect transition="in" filter="circle(in)">
                                      <p:cBhvr>
                                        <p:cTn id="62" dur="20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circle(in)">
                                      <p:cBhvr>
                                        <p:cTn id="67" dur="2000"/>
                                        <p:tgtEl>
                                          <p:spTgt spid="13"/>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circle(in)">
                                      <p:cBhvr>
                                        <p:cTn id="70" dur="2000"/>
                                        <p:tgtEl>
                                          <p:spTgt spid="6"/>
                                        </p:tgtEl>
                                      </p:cBhvr>
                                    </p:animEffect>
                                  </p:childTnLst>
                                </p:cTn>
                              </p:par>
                              <p:par>
                                <p:cTn id="71" presetID="6" presetClass="entr" presetSubtype="16" fill="hold" nodeType="withEffect">
                                  <p:stCondLst>
                                    <p:cond delay="1900"/>
                                  </p:stCondLst>
                                  <p:childTnLst>
                                    <p:set>
                                      <p:cBhvr>
                                        <p:cTn id="72" dur="1" fill="hold">
                                          <p:stCondLst>
                                            <p:cond delay="0"/>
                                          </p:stCondLst>
                                        </p:cTn>
                                        <p:tgtEl>
                                          <p:spTgt spid="138"/>
                                        </p:tgtEl>
                                        <p:attrNameLst>
                                          <p:attrName>style.visibility</p:attrName>
                                        </p:attrNameLst>
                                      </p:cBhvr>
                                      <p:to>
                                        <p:strVal val="visible"/>
                                      </p:to>
                                    </p:set>
                                    <p:animEffect transition="in" filter="circle(in)">
                                      <p:cBhvr>
                                        <p:cTn id="73" dur="2000"/>
                                        <p:tgtEl>
                                          <p:spTgt spid="138"/>
                                        </p:tgtEl>
                                      </p:cBhvr>
                                    </p:animEffect>
                                  </p:childTnLst>
                                </p:cTn>
                              </p:par>
                              <p:par>
                                <p:cTn id="74" presetID="6" presetClass="entr" presetSubtype="16" fill="hold" grpId="0" nodeType="withEffect">
                                  <p:stCondLst>
                                    <p:cond delay="1900"/>
                                  </p:stCondLst>
                                  <p:childTnLst>
                                    <p:set>
                                      <p:cBhvr>
                                        <p:cTn id="75" dur="1" fill="hold">
                                          <p:stCondLst>
                                            <p:cond delay="0"/>
                                          </p:stCondLst>
                                        </p:cTn>
                                        <p:tgtEl>
                                          <p:spTgt spid="51"/>
                                        </p:tgtEl>
                                        <p:attrNameLst>
                                          <p:attrName>style.visibility</p:attrName>
                                        </p:attrNameLst>
                                      </p:cBhvr>
                                      <p:to>
                                        <p:strVal val="visible"/>
                                      </p:to>
                                    </p:set>
                                    <p:animEffect transition="in" filter="circle(in)">
                                      <p:cBhvr>
                                        <p:cTn id="76"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51" grpId="0"/>
      <p:bldP spid="52" grpId="0"/>
      <p:bldP spid="53" grpId="0"/>
      <p:bldP spid="54" grpId="0"/>
      <p:bldP spid="133" grpId="0"/>
      <p:bldP spid="1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977640" y="5136642"/>
            <a:ext cx="1268730" cy="596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Slave Server</a:t>
            </a:r>
          </a:p>
        </p:txBody>
      </p:sp>
      <p:sp>
        <p:nvSpPr>
          <p:cNvPr id="8" name="Rounded Rectangle 7"/>
          <p:cNvSpPr/>
          <p:nvPr/>
        </p:nvSpPr>
        <p:spPr>
          <a:xfrm>
            <a:off x="5984748" y="1442466"/>
            <a:ext cx="1268730" cy="596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Goolge</a:t>
            </a:r>
            <a:r>
              <a:rPr lang="en-US" sz="1350" dirty="0"/>
              <a:t> DNS</a:t>
            </a:r>
          </a:p>
        </p:txBody>
      </p:sp>
      <p:sp>
        <p:nvSpPr>
          <p:cNvPr id="10" name="Can 9"/>
          <p:cNvSpPr/>
          <p:nvPr/>
        </p:nvSpPr>
        <p:spPr>
          <a:xfrm>
            <a:off x="2239137" y="1267587"/>
            <a:ext cx="809244" cy="9464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Database</a:t>
            </a:r>
          </a:p>
        </p:txBody>
      </p:sp>
      <p:sp>
        <p:nvSpPr>
          <p:cNvPr id="11" name="Rounded Rectangle 10"/>
          <p:cNvSpPr/>
          <p:nvPr/>
        </p:nvSpPr>
        <p:spPr>
          <a:xfrm>
            <a:off x="6619113" y="3344418"/>
            <a:ext cx="1268730" cy="596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Client</a:t>
            </a:r>
          </a:p>
        </p:txBody>
      </p:sp>
      <p:cxnSp>
        <p:nvCxnSpPr>
          <p:cNvPr id="15" name="Straight Arrow Connector 14"/>
          <p:cNvCxnSpPr>
            <a:stCxn id="4" idx="0"/>
            <a:endCxn id="16" idx="4"/>
          </p:cNvCxnSpPr>
          <p:nvPr/>
        </p:nvCxnSpPr>
        <p:spPr>
          <a:xfrm flipV="1">
            <a:off x="4612005" y="4264248"/>
            <a:ext cx="0" cy="87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094226" y="3617881"/>
            <a:ext cx="1035558" cy="64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Main Thread</a:t>
            </a:r>
          </a:p>
        </p:txBody>
      </p:sp>
      <p:sp>
        <p:nvSpPr>
          <p:cNvPr id="20" name="Oval 19"/>
          <p:cNvSpPr/>
          <p:nvPr/>
        </p:nvSpPr>
        <p:spPr>
          <a:xfrm>
            <a:off x="3833622" y="2397157"/>
            <a:ext cx="1556766" cy="64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MiniRMIDNS</a:t>
            </a:r>
            <a:r>
              <a:rPr lang="en-US" sz="1350" dirty="0"/>
              <a:t> Thread</a:t>
            </a:r>
          </a:p>
        </p:txBody>
      </p:sp>
      <p:cxnSp>
        <p:nvCxnSpPr>
          <p:cNvPr id="22" name="Straight Arrow Connector 21"/>
          <p:cNvCxnSpPr>
            <a:stCxn id="16" idx="0"/>
            <a:endCxn id="20" idx="4"/>
          </p:cNvCxnSpPr>
          <p:nvPr/>
        </p:nvCxnSpPr>
        <p:spPr>
          <a:xfrm flipV="1">
            <a:off x="4612005" y="3043523"/>
            <a:ext cx="0" cy="57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6"/>
          </p:cNvCxnSpPr>
          <p:nvPr/>
        </p:nvCxnSpPr>
        <p:spPr>
          <a:xfrm flipV="1">
            <a:off x="5390388" y="2048827"/>
            <a:ext cx="1405890" cy="671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314950" y="2039112"/>
            <a:ext cx="1124714" cy="52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2"/>
            <a:endCxn id="10" idx="3"/>
          </p:cNvCxnSpPr>
          <p:nvPr/>
        </p:nvCxnSpPr>
        <p:spPr>
          <a:xfrm flipH="1" flipV="1">
            <a:off x="2643759" y="2213991"/>
            <a:ext cx="1189863" cy="506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96946" y="2134982"/>
            <a:ext cx="912114" cy="42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0" idx="5"/>
            <a:endCxn id="11" idx="1"/>
          </p:cNvCxnSpPr>
          <p:nvPr/>
        </p:nvCxnSpPr>
        <p:spPr>
          <a:xfrm>
            <a:off x="5162406" y="2948865"/>
            <a:ext cx="1456708" cy="69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460754" y="3890772"/>
            <a:ext cx="2633472" cy="251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600201" y="3617881"/>
            <a:ext cx="1461939" cy="300082"/>
          </a:xfrm>
          <a:prstGeom prst="rect">
            <a:avLst/>
          </a:prstGeom>
          <a:noFill/>
        </p:spPr>
        <p:txBody>
          <a:bodyPr wrap="none" rtlCol="0">
            <a:spAutoFit/>
          </a:bodyPr>
          <a:lstStyle/>
          <a:p>
            <a:r>
              <a:rPr lang="en-US" sz="1350" dirty="0" err="1"/>
              <a:t>Tiếp</a:t>
            </a:r>
            <a:r>
              <a:rPr lang="en-US" sz="1350" dirty="0"/>
              <a:t> </a:t>
            </a:r>
            <a:r>
              <a:rPr lang="en-US" sz="1350" dirty="0" err="1"/>
              <a:t>nhận</a:t>
            </a:r>
            <a:r>
              <a:rPr lang="en-US" sz="1350" dirty="0"/>
              <a:t> </a:t>
            </a:r>
            <a:r>
              <a:rPr lang="en-US" sz="1350" dirty="0" err="1"/>
              <a:t>yêu</a:t>
            </a:r>
            <a:r>
              <a:rPr lang="en-US" sz="1350" dirty="0"/>
              <a:t> </a:t>
            </a:r>
            <a:r>
              <a:rPr lang="en-US" sz="1350" dirty="0" err="1"/>
              <a:t>cầu</a:t>
            </a:r>
            <a:endParaRPr lang="en-US" sz="1350" dirty="0"/>
          </a:p>
        </p:txBody>
      </p:sp>
      <p:sp>
        <p:nvSpPr>
          <p:cNvPr id="61" name="TextBox 60"/>
          <p:cNvSpPr txBox="1"/>
          <p:nvPr/>
        </p:nvSpPr>
        <p:spPr>
          <a:xfrm>
            <a:off x="4094226" y="989134"/>
            <a:ext cx="1746184" cy="300082"/>
          </a:xfrm>
          <a:prstGeom prst="rect">
            <a:avLst/>
          </a:prstGeom>
          <a:noFill/>
        </p:spPr>
        <p:txBody>
          <a:bodyPr wrap="none" rtlCol="0">
            <a:spAutoFit/>
          </a:bodyPr>
          <a:lstStyle/>
          <a:p>
            <a:r>
              <a:rPr lang="en-US" sz="1350" dirty="0" err="1"/>
              <a:t>Xử</a:t>
            </a:r>
            <a:r>
              <a:rPr lang="en-US" sz="1350" dirty="0"/>
              <a:t> </a:t>
            </a:r>
            <a:r>
              <a:rPr lang="en-US" sz="1350" dirty="0" err="1"/>
              <a:t>lý</a:t>
            </a:r>
            <a:r>
              <a:rPr lang="en-US" sz="1350" dirty="0"/>
              <a:t> </a:t>
            </a:r>
            <a:r>
              <a:rPr lang="en-US" sz="1350" dirty="0" err="1"/>
              <a:t>phía</a:t>
            </a:r>
            <a:r>
              <a:rPr lang="en-US" sz="1350" dirty="0"/>
              <a:t> slave server</a:t>
            </a:r>
          </a:p>
        </p:txBody>
      </p:sp>
    </p:spTree>
    <p:extLst>
      <p:ext uri="{BB962C8B-B14F-4D97-AF65-F5344CB8AC3E}">
        <p14:creationId xmlns:p14="http://schemas.microsoft.com/office/powerpoint/2010/main" val="13134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6" presetClass="entr" presetSubtype="16" fill="hold" grpId="0" nodeType="withEffect">
                                  <p:stCondLst>
                                    <p:cond delay="180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circle(in)">
                                      <p:cBhvr>
                                        <p:cTn id="18" dur="2000"/>
                                        <p:tgtEl>
                                          <p:spTgt spid="5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par>
                                <p:cTn id="22" presetID="6" presetClass="entr" presetSubtype="16" fill="hold" nodeType="withEffect">
                                  <p:stCondLst>
                                    <p:cond delay="1500"/>
                                  </p:stCondLst>
                                  <p:childTnLst>
                                    <p:set>
                                      <p:cBhvr>
                                        <p:cTn id="23" dur="1" fill="hold">
                                          <p:stCondLst>
                                            <p:cond delay="0"/>
                                          </p:stCondLst>
                                        </p:cTn>
                                        <p:tgtEl>
                                          <p:spTgt spid="22"/>
                                        </p:tgtEl>
                                        <p:attrNameLst>
                                          <p:attrName>style.visibility</p:attrName>
                                        </p:attrNameLst>
                                      </p:cBhvr>
                                      <p:to>
                                        <p:strVal val="visible"/>
                                      </p:to>
                                    </p:set>
                                    <p:animEffect transition="in" filter="circle(in)">
                                      <p:cBhvr>
                                        <p:cTn id="24" dur="2000"/>
                                        <p:tgtEl>
                                          <p:spTgt spid="22"/>
                                        </p:tgtEl>
                                      </p:cBhvr>
                                    </p:animEffect>
                                  </p:childTnLst>
                                </p:cTn>
                              </p:par>
                              <p:par>
                                <p:cTn id="25" presetID="6" presetClass="entr" presetSubtype="16" fill="hold" grpId="0" nodeType="withEffect">
                                  <p:stCondLst>
                                    <p:cond delay="180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circle(in)">
                                      <p:cBhvr>
                                        <p:cTn id="32" dur="2000"/>
                                        <p:tgtEl>
                                          <p:spTgt spid="38"/>
                                        </p:tgtEl>
                                      </p:cBhvr>
                                    </p:animEffect>
                                  </p:childTnLst>
                                </p:cTn>
                              </p:par>
                              <p:par>
                                <p:cTn id="33" presetID="6" presetClass="entr" presetSubtype="16" fill="hold" grpId="0" nodeType="withEffect">
                                  <p:stCondLst>
                                    <p:cond delay="1300"/>
                                  </p:stCondLst>
                                  <p:childTnLst>
                                    <p:set>
                                      <p:cBhvr>
                                        <p:cTn id="34" dur="1" fill="hold">
                                          <p:stCondLst>
                                            <p:cond delay="0"/>
                                          </p:stCondLst>
                                        </p:cTn>
                                        <p:tgtEl>
                                          <p:spTgt spid="10"/>
                                        </p:tgtEl>
                                        <p:attrNameLst>
                                          <p:attrName>style.visibility</p:attrName>
                                        </p:attrNameLst>
                                      </p:cBhvr>
                                      <p:to>
                                        <p:strVal val="visible"/>
                                      </p:to>
                                    </p:set>
                                    <p:animEffect transition="in" filter="circle(in)">
                                      <p:cBhvr>
                                        <p:cTn id="35" dur="2000"/>
                                        <p:tgtEl>
                                          <p:spTgt spid="10"/>
                                        </p:tgtEl>
                                      </p:cBhvr>
                                    </p:animEffect>
                                  </p:childTnLst>
                                </p:cTn>
                              </p:par>
                              <p:par>
                                <p:cTn id="36" presetID="6" presetClass="entr" presetSubtype="16" fill="hold" nodeType="withEffect">
                                  <p:stCondLst>
                                    <p:cond delay="2600"/>
                                  </p:stCondLst>
                                  <p:childTnLst>
                                    <p:set>
                                      <p:cBhvr>
                                        <p:cTn id="37" dur="1" fill="hold">
                                          <p:stCondLst>
                                            <p:cond delay="0"/>
                                          </p:stCondLst>
                                        </p:cTn>
                                        <p:tgtEl>
                                          <p:spTgt spid="41"/>
                                        </p:tgtEl>
                                        <p:attrNameLst>
                                          <p:attrName>style.visibility</p:attrName>
                                        </p:attrNameLst>
                                      </p:cBhvr>
                                      <p:to>
                                        <p:strVal val="visible"/>
                                      </p:to>
                                    </p:set>
                                    <p:animEffect transition="in" filter="circle(in)">
                                      <p:cBhvr>
                                        <p:cTn id="38" dur="20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circle(in)">
                                      <p:cBhvr>
                                        <p:cTn id="43" dur="2000"/>
                                        <p:tgtEl>
                                          <p:spTgt spid="28"/>
                                        </p:tgtEl>
                                      </p:cBhvr>
                                    </p:animEffect>
                                  </p:childTnLst>
                                </p:cTn>
                              </p:par>
                              <p:par>
                                <p:cTn id="44" presetID="6" presetClass="entr" presetSubtype="16" fill="hold" grpId="0" nodeType="withEffect">
                                  <p:stCondLst>
                                    <p:cond delay="1400"/>
                                  </p:stCondLst>
                                  <p:childTnLst>
                                    <p:set>
                                      <p:cBhvr>
                                        <p:cTn id="45" dur="1" fill="hold">
                                          <p:stCondLst>
                                            <p:cond delay="0"/>
                                          </p:stCondLst>
                                        </p:cTn>
                                        <p:tgtEl>
                                          <p:spTgt spid="8"/>
                                        </p:tgtEl>
                                        <p:attrNameLst>
                                          <p:attrName>style.visibility</p:attrName>
                                        </p:attrNameLst>
                                      </p:cBhvr>
                                      <p:to>
                                        <p:strVal val="visible"/>
                                      </p:to>
                                    </p:set>
                                    <p:animEffect transition="in" filter="circle(in)">
                                      <p:cBhvr>
                                        <p:cTn id="46" dur="2000"/>
                                        <p:tgtEl>
                                          <p:spTgt spid="8"/>
                                        </p:tgtEl>
                                      </p:cBhvr>
                                    </p:animEffect>
                                  </p:childTnLst>
                                </p:cTn>
                              </p:par>
                              <p:par>
                                <p:cTn id="47" presetID="6" presetClass="entr" presetSubtype="16" fill="hold" nodeType="withEffect">
                                  <p:stCondLst>
                                    <p:cond delay="2300"/>
                                  </p:stCondLst>
                                  <p:childTnLst>
                                    <p:set>
                                      <p:cBhvr>
                                        <p:cTn id="48" dur="1" fill="hold">
                                          <p:stCondLst>
                                            <p:cond delay="0"/>
                                          </p:stCondLst>
                                        </p:cTn>
                                        <p:tgtEl>
                                          <p:spTgt spid="31"/>
                                        </p:tgtEl>
                                        <p:attrNameLst>
                                          <p:attrName>style.visibility</p:attrName>
                                        </p:attrNameLst>
                                      </p:cBhvr>
                                      <p:to>
                                        <p:strVal val="visible"/>
                                      </p:to>
                                    </p:set>
                                    <p:animEffect transition="in" filter="circle(in)">
                                      <p:cBhvr>
                                        <p:cTn id="49" dur="20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circle(in)">
                                      <p:cBhvr>
                                        <p:cTn id="54" dur="2000"/>
                                        <p:tgtEl>
                                          <p:spTgt spid="45"/>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circle(in)">
                                      <p:cBhvr>
                                        <p:cTn id="5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6" grpId="0" animBg="1"/>
      <p:bldP spid="20" grpId="0" animBg="1"/>
      <p:bldP spid="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28600"/>
            <a:ext cx="4038600" cy="369332"/>
          </a:xfrm>
          <a:prstGeom prst="rect">
            <a:avLst/>
          </a:prstGeom>
          <a:noFill/>
        </p:spPr>
        <p:txBody>
          <a:bodyPr wrap="square" rtlCol="0">
            <a:spAutoFit/>
          </a:bodyPr>
          <a:lstStyle/>
          <a:p>
            <a:r>
              <a:rPr lang="en-US" dirty="0" smtClean="0"/>
              <a:t>V. </a:t>
            </a:r>
            <a:r>
              <a:rPr lang="en-US" dirty="0" err="1" smtClean="0"/>
              <a:t>Vitual</a:t>
            </a:r>
            <a:r>
              <a:rPr lang="en-US" dirty="0" smtClean="0"/>
              <a:t> IP ( </a:t>
            </a:r>
            <a:r>
              <a:rPr lang="en-US" dirty="0" err="1" smtClean="0"/>
              <a:t>Hướng</a:t>
            </a:r>
            <a:r>
              <a:rPr lang="en-US" dirty="0" smtClean="0"/>
              <a:t> </a:t>
            </a:r>
            <a:r>
              <a:rPr lang="en-US" dirty="0" err="1" smtClean="0"/>
              <a:t>phát</a:t>
            </a:r>
            <a:r>
              <a:rPr lang="en-US" dirty="0" smtClean="0"/>
              <a:t> </a:t>
            </a:r>
            <a:r>
              <a:rPr lang="en-US" dirty="0" err="1" smtClean="0"/>
              <a:t>triển</a:t>
            </a:r>
            <a:r>
              <a:rPr lang="en-US" dirty="0" smtClean="0"/>
              <a:t> )</a:t>
            </a:r>
            <a:endParaRPr lang="en-US" dirty="0"/>
          </a:p>
        </p:txBody>
      </p:sp>
      <p:sp>
        <p:nvSpPr>
          <p:cNvPr id="5" name="TextBox 4"/>
          <p:cNvSpPr txBox="1"/>
          <p:nvPr/>
        </p:nvSpPr>
        <p:spPr>
          <a:xfrm>
            <a:off x="457200" y="914400"/>
            <a:ext cx="5486400" cy="369332"/>
          </a:xfrm>
          <a:prstGeom prst="rect">
            <a:avLst/>
          </a:prstGeom>
          <a:noFill/>
        </p:spPr>
        <p:txBody>
          <a:bodyPr wrap="square" rtlCol="0">
            <a:spAutoFit/>
          </a:bodyPr>
          <a:lstStyle/>
          <a:p>
            <a:r>
              <a:rPr lang="en-US" dirty="0" err="1" smtClean="0"/>
              <a:t>Cả</a:t>
            </a:r>
            <a:r>
              <a:rPr lang="en-US" dirty="0" smtClean="0"/>
              <a:t> client </a:t>
            </a:r>
            <a:r>
              <a:rPr lang="en-US" dirty="0" err="1" smtClean="0"/>
              <a:t>và</a:t>
            </a:r>
            <a:r>
              <a:rPr lang="en-US" dirty="0" smtClean="0"/>
              <a:t> server </a:t>
            </a:r>
            <a:r>
              <a:rPr lang="en-US" dirty="0" err="1" smtClean="0"/>
              <a:t>sử</a:t>
            </a:r>
            <a:r>
              <a:rPr lang="en-US" dirty="0" smtClean="0"/>
              <a:t> </a:t>
            </a:r>
            <a:r>
              <a:rPr lang="en-US" dirty="0" err="1" smtClean="0"/>
              <a:t>dụng</a:t>
            </a:r>
            <a:r>
              <a:rPr lang="en-US" dirty="0" smtClean="0"/>
              <a:t> </a:t>
            </a:r>
            <a:r>
              <a:rPr lang="en-US" dirty="0" err="1" smtClean="0"/>
              <a:t>chung</a:t>
            </a:r>
            <a:r>
              <a:rPr lang="en-US" dirty="0" smtClean="0"/>
              <a:t> </a:t>
            </a:r>
            <a:r>
              <a:rPr lang="en-US" dirty="0" err="1" smtClean="0"/>
              <a:t>một</a:t>
            </a:r>
            <a:r>
              <a:rPr lang="en-US" dirty="0" smtClean="0"/>
              <a:t> </a:t>
            </a:r>
            <a:r>
              <a:rPr lang="en-US" dirty="0" err="1" smtClean="0"/>
              <a:t>mạng</a:t>
            </a:r>
            <a:r>
              <a:rPr lang="en-US" dirty="0" smtClean="0"/>
              <a:t> </a:t>
            </a:r>
            <a:r>
              <a:rPr lang="en-US" dirty="0" err="1" smtClean="0"/>
              <a:t>ip</a:t>
            </a:r>
            <a:r>
              <a:rPr lang="en-US" dirty="0" smtClean="0"/>
              <a:t> </a:t>
            </a:r>
            <a:r>
              <a:rPr lang="en-US" dirty="0" err="1" smtClean="0"/>
              <a:t>ảo</a:t>
            </a:r>
            <a:r>
              <a:rPr lang="en-US" dirty="0" smtClean="0"/>
              <a:t> </a:t>
            </a:r>
            <a:endParaRPr lang="en-US" dirty="0"/>
          </a:p>
        </p:txBody>
      </p:sp>
      <p:sp>
        <p:nvSpPr>
          <p:cNvPr id="6" name="Rounded Rectangle 5"/>
          <p:cNvSpPr/>
          <p:nvPr/>
        </p:nvSpPr>
        <p:spPr>
          <a:xfrm>
            <a:off x="2895600" y="1636295"/>
            <a:ext cx="2667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Vitual</a:t>
            </a:r>
            <a:r>
              <a:rPr lang="en-US" dirty="0" smtClean="0"/>
              <a:t> IP</a:t>
            </a:r>
            <a:endParaRPr lang="en-US" dirty="0"/>
          </a:p>
        </p:txBody>
      </p:sp>
      <p:sp>
        <p:nvSpPr>
          <p:cNvPr id="7" name="Oval 6"/>
          <p:cNvSpPr/>
          <p:nvPr/>
        </p:nvSpPr>
        <p:spPr>
          <a:xfrm>
            <a:off x="6400800" y="990600"/>
            <a:ext cx="1981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Linux : Piranha</a:t>
            </a:r>
            <a:endParaRPr lang="en-US" dirty="0"/>
          </a:p>
        </p:txBody>
      </p:sp>
      <p:sp>
        <p:nvSpPr>
          <p:cNvPr id="8" name="Oval 7"/>
          <p:cNvSpPr/>
          <p:nvPr/>
        </p:nvSpPr>
        <p:spPr>
          <a:xfrm>
            <a:off x="6400800" y="2209800"/>
            <a:ext cx="19812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Window server 2012</a:t>
            </a:r>
            <a:endParaRPr lang="en-US" dirty="0"/>
          </a:p>
        </p:txBody>
      </p:sp>
      <p:cxnSp>
        <p:nvCxnSpPr>
          <p:cNvPr id="10" name="Straight Arrow Connector 9"/>
          <p:cNvCxnSpPr>
            <a:stCxn id="6" idx="3"/>
            <a:endCxn id="7" idx="2"/>
          </p:cNvCxnSpPr>
          <p:nvPr/>
        </p:nvCxnSpPr>
        <p:spPr>
          <a:xfrm flipV="1">
            <a:off x="5562600" y="1447800"/>
            <a:ext cx="838200" cy="53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8" idx="2"/>
          </p:cNvCxnSpPr>
          <p:nvPr/>
        </p:nvCxnSpPr>
        <p:spPr>
          <a:xfrm>
            <a:off x="5562600" y="1979195"/>
            <a:ext cx="838200" cy="725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143500" y="3848100"/>
            <a:ext cx="1600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Server</a:t>
            </a:r>
            <a:endParaRPr lang="en-US" dirty="0"/>
          </a:p>
        </p:txBody>
      </p:sp>
      <p:sp>
        <p:nvSpPr>
          <p:cNvPr id="17" name="Rounded Rectangle 16"/>
          <p:cNvSpPr/>
          <p:nvPr/>
        </p:nvSpPr>
        <p:spPr>
          <a:xfrm>
            <a:off x="5143500" y="4914900"/>
            <a:ext cx="1600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Server</a:t>
            </a:r>
            <a:endParaRPr lang="en-US" dirty="0"/>
          </a:p>
        </p:txBody>
      </p:sp>
      <p:sp>
        <p:nvSpPr>
          <p:cNvPr id="18" name="Rounded Rectangle 17"/>
          <p:cNvSpPr/>
          <p:nvPr/>
        </p:nvSpPr>
        <p:spPr>
          <a:xfrm>
            <a:off x="5182001" y="5980497"/>
            <a:ext cx="1600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Server</a:t>
            </a:r>
            <a:endParaRPr lang="en-US" dirty="0"/>
          </a:p>
        </p:txBody>
      </p:sp>
      <p:cxnSp>
        <p:nvCxnSpPr>
          <p:cNvPr id="31" name="Straight Arrow Connector 30"/>
          <p:cNvCxnSpPr>
            <a:stCxn id="16" idx="1"/>
            <a:endCxn id="6" idx="2"/>
          </p:cNvCxnSpPr>
          <p:nvPr/>
        </p:nvCxnSpPr>
        <p:spPr>
          <a:xfrm flipH="1" flipV="1">
            <a:off x="4229100" y="2322095"/>
            <a:ext cx="914400" cy="179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1"/>
            <a:endCxn id="6" idx="2"/>
          </p:cNvCxnSpPr>
          <p:nvPr/>
        </p:nvCxnSpPr>
        <p:spPr>
          <a:xfrm flipH="1" flipV="1">
            <a:off x="4229100" y="2322095"/>
            <a:ext cx="914400" cy="2859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8" idx="1"/>
            <a:endCxn id="6" idx="2"/>
          </p:cNvCxnSpPr>
          <p:nvPr/>
        </p:nvCxnSpPr>
        <p:spPr>
          <a:xfrm flipH="1" flipV="1">
            <a:off x="4229100" y="2322095"/>
            <a:ext cx="952901" cy="3925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05600" y="550683"/>
            <a:ext cx="1905000" cy="369332"/>
          </a:xfrm>
          <a:prstGeom prst="rect">
            <a:avLst/>
          </a:prstGeom>
          <a:noFill/>
        </p:spPr>
        <p:txBody>
          <a:bodyPr wrap="square" rtlCol="0">
            <a:spAutoFit/>
          </a:bodyPr>
          <a:lstStyle/>
          <a:p>
            <a:r>
              <a:rPr lang="vi-VN" dirty="0" smtClean="0"/>
              <a:t>Round robin</a:t>
            </a:r>
            <a:endParaRPr lang="en-US" dirty="0"/>
          </a:p>
        </p:txBody>
      </p:sp>
      <p:sp>
        <p:nvSpPr>
          <p:cNvPr id="45" name="TextBox 44"/>
          <p:cNvSpPr txBox="1"/>
          <p:nvPr/>
        </p:nvSpPr>
        <p:spPr>
          <a:xfrm>
            <a:off x="6934200" y="3257231"/>
            <a:ext cx="1828800" cy="646331"/>
          </a:xfrm>
          <a:prstGeom prst="rect">
            <a:avLst/>
          </a:prstGeom>
          <a:noFill/>
        </p:spPr>
        <p:txBody>
          <a:bodyPr wrap="square" rtlCol="0">
            <a:spAutoFit/>
          </a:bodyPr>
          <a:lstStyle/>
          <a:p>
            <a:r>
              <a:rPr lang="vi-VN" dirty="0" smtClean="0"/>
              <a:t>Network load balancing</a:t>
            </a:r>
            <a:endParaRPr lang="en-US" dirty="0"/>
          </a:p>
        </p:txBody>
      </p:sp>
    </p:spTree>
    <p:extLst>
      <p:ext uri="{BB962C8B-B14F-4D97-AF65-F5344CB8AC3E}">
        <p14:creationId xmlns:p14="http://schemas.microsoft.com/office/powerpoint/2010/main" val="114680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inVertical)">
                                      <p:cBhvr>
                                        <p:cTn id="27" dur="500"/>
                                        <p:tgtEl>
                                          <p:spTgt spid="4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par>
                                <p:cTn id="37" presetID="6" presetClass="entr" presetSubtype="16"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circle(in)">
                                      <p:cBhvr>
                                        <p:cTn id="39" dur="2000"/>
                                        <p:tgtEl>
                                          <p:spTgt spid="38"/>
                                        </p:tgtEl>
                                      </p:cBhvr>
                                    </p:animEffect>
                                  </p:childTnLst>
                                </p:cTn>
                              </p:par>
                              <p:par>
                                <p:cTn id="40" presetID="6" presetClass="entr" presetSubtype="16"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ircle(in)">
                                      <p:cBhvr>
                                        <p:cTn id="42" dur="2000"/>
                                        <p:tgtEl>
                                          <p:spTgt spid="35"/>
                                        </p:tgtEl>
                                      </p:cBhvr>
                                    </p:animEffect>
                                  </p:childTnLst>
                                </p:cTn>
                              </p:par>
                              <p:par>
                                <p:cTn id="43" presetID="6" presetClass="entr" presetSubtype="16"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circle(in)">
                                      <p:cBhvr>
                                        <p:cTn id="4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7" grpId="0" animBg="1"/>
      <p:bldP spid="18" grpId="0" animBg="1"/>
      <p:bldP spid="40"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304800"/>
            <a:ext cx="4800600" cy="369332"/>
          </a:xfrm>
          <a:prstGeom prst="rect">
            <a:avLst/>
          </a:prstGeom>
          <a:noFill/>
        </p:spPr>
        <p:txBody>
          <a:bodyPr wrap="square" rtlCol="0">
            <a:spAutoFit/>
          </a:bodyPr>
          <a:lstStyle/>
          <a:p>
            <a:r>
              <a:rPr lang="vi-VN" smtClean="0"/>
              <a:t>Thank you for your time</a:t>
            </a:r>
            <a:endParaRPr lang="en-US"/>
          </a:p>
        </p:txBody>
      </p:sp>
      <p:pic>
        <p:nvPicPr>
          <p:cNvPr id="2" name="ItNotMagicItD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1066800"/>
            <a:ext cx="8602133" cy="4838700"/>
          </a:xfrm>
          <a:prstGeom prst="rect">
            <a:avLst/>
          </a:prstGeom>
        </p:spPr>
      </p:pic>
    </p:spTree>
    <p:extLst>
      <p:ext uri="{BB962C8B-B14F-4D97-AF65-F5344CB8AC3E}">
        <p14:creationId xmlns:p14="http://schemas.microsoft.com/office/powerpoint/2010/main" val="334130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457200"/>
            <a:ext cx="5486400" cy="646331"/>
          </a:xfrm>
          <a:prstGeom prst="rect">
            <a:avLst/>
          </a:prstGeom>
          <a:noFill/>
        </p:spPr>
        <p:txBody>
          <a:bodyPr wrap="square" rtlCol="0">
            <a:spAutoFit/>
          </a:bodyPr>
          <a:lstStyle/>
          <a:p>
            <a:pPr algn="ctr"/>
            <a:r>
              <a:rPr lang="en-US" sz="3600" b="1" smtClean="0"/>
              <a:t>Giới thiệu DNS</a:t>
            </a:r>
            <a:endParaRPr lang="en-US" sz="3600" b="1"/>
          </a:p>
        </p:txBody>
      </p:sp>
      <p:sp>
        <p:nvSpPr>
          <p:cNvPr id="3" name="TextBox 2"/>
          <p:cNvSpPr txBox="1"/>
          <p:nvPr/>
        </p:nvSpPr>
        <p:spPr>
          <a:xfrm>
            <a:off x="76200" y="982533"/>
            <a:ext cx="3048000" cy="369332"/>
          </a:xfrm>
          <a:prstGeom prst="rect">
            <a:avLst/>
          </a:prstGeom>
          <a:noFill/>
        </p:spPr>
        <p:txBody>
          <a:bodyPr wrap="square" rtlCol="0">
            <a:spAutoFit/>
          </a:bodyPr>
          <a:lstStyle/>
          <a:p>
            <a:r>
              <a:rPr lang="en-US" b="1" smtClean="0"/>
              <a:t>I.Giới thiệu DNS</a:t>
            </a:r>
            <a:endParaRPr lang="en-US" b="1"/>
          </a:p>
        </p:txBody>
      </p:sp>
      <p:pic>
        <p:nvPicPr>
          <p:cNvPr id="6" name="Introductionver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 y="1447800"/>
            <a:ext cx="9067800" cy="5257800"/>
          </a:xfrm>
          <a:prstGeom prst="rect">
            <a:avLst/>
          </a:prstGeom>
        </p:spPr>
      </p:pic>
      <p:sp>
        <p:nvSpPr>
          <p:cNvPr id="4" name="TextBox 3"/>
          <p:cNvSpPr txBox="1"/>
          <p:nvPr/>
        </p:nvSpPr>
        <p:spPr>
          <a:xfrm>
            <a:off x="304800" y="2209800"/>
            <a:ext cx="8305800" cy="923330"/>
          </a:xfrm>
          <a:prstGeom prst="rect">
            <a:avLst/>
          </a:prstGeom>
          <a:noFill/>
        </p:spPr>
        <p:txBody>
          <a:bodyPr wrap="square" rtlCol="0">
            <a:spAutoFit/>
          </a:bodyPr>
          <a:lstStyle/>
          <a:p>
            <a:r>
              <a:rPr lang="vi-VN" smtClean="0"/>
              <a:t>DNS là </a:t>
            </a:r>
            <a:r>
              <a:rPr lang="vi-VN"/>
              <a:t>một hệ thống giúp cho việc chuyển đổi các </a:t>
            </a:r>
            <a:r>
              <a:rPr lang="en-US" smtClean="0"/>
              <a:t>tên miền</a:t>
            </a:r>
            <a:r>
              <a:rPr lang="vi-VN"/>
              <a:t> mà con người dễ ghi nhớ (dạng kí tự, ví dụ www.example.com) sang địa </a:t>
            </a:r>
            <a:r>
              <a:rPr lang="vi-VN" smtClean="0"/>
              <a:t>chỉ</a:t>
            </a:r>
            <a:r>
              <a:rPr lang="en-US" smtClean="0"/>
              <a:t> IP</a:t>
            </a:r>
            <a:r>
              <a:rPr lang="vi-VN"/>
              <a:t> vật lý (dạng số, ví dụ </a:t>
            </a:r>
            <a:r>
              <a:rPr lang="vi-VN" smtClean="0"/>
              <a:t>1</a:t>
            </a:r>
            <a:r>
              <a:rPr lang="en-US" smtClean="0"/>
              <a:t>92</a:t>
            </a:r>
            <a:r>
              <a:rPr lang="vi-VN" smtClean="0"/>
              <a:t>.1</a:t>
            </a:r>
            <a:r>
              <a:rPr lang="en-US" smtClean="0"/>
              <a:t>68</a:t>
            </a:r>
            <a:r>
              <a:rPr lang="vi-VN" smtClean="0"/>
              <a:t>.</a:t>
            </a:r>
            <a:r>
              <a:rPr lang="en-US" smtClean="0"/>
              <a:t>2</a:t>
            </a:r>
            <a:r>
              <a:rPr lang="vi-VN" smtClean="0"/>
              <a:t>.</a:t>
            </a:r>
            <a:r>
              <a:rPr lang="en-US" smtClean="0"/>
              <a:t>95</a:t>
            </a:r>
            <a:r>
              <a:rPr lang="vi-VN" smtClean="0"/>
              <a:t>)</a:t>
            </a:r>
            <a:endParaRPr lang="en-US"/>
          </a:p>
        </p:txBody>
      </p:sp>
      <p:sp>
        <p:nvSpPr>
          <p:cNvPr id="5" name="TextBox 4"/>
          <p:cNvSpPr txBox="1"/>
          <p:nvPr/>
        </p:nvSpPr>
        <p:spPr>
          <a:xfrm>
            <a:off x="304800" y="1667663"/>
            <a:ext cx="1752600" cy="369332"/>
          </a:xfrm>
          <a:prstGeom prst="rect">
            <a:avLst/>
          </a:prstGeom>
          <a:noFill/>
        </p:spPr>
        <p:txBody>
          <a:bodyPr wrap="square" rtlCol="0">
            <a:spAutoFit/>
          </a:bodyPr>
          <a:lstStyle/>
          <a:p>
            <a:r>
              <a:rPr lang="en-US" b="1" u="sng" smtClean="0"/>
              <a:t>1. Định nghĩa</a:t>
            </a:r>
            <a:endParaRPr lang="en-US" b="1" u="sng"/>
          </a:p>
        </p:txBody>
      </p:sp>
      <p:sp>
        <p:nvSpPr>
          <p:cNvPr id="7" name="TextBox 6"/>
          <p:cNvSpPr txBox="1"/>
          <p:nvPr/>
        </p:nvSpPr>
        <p:spPr>
          <a:xfrm>
            <a:off x="304800" y="4343400"/>
            <a:ext cx="8991600" cy="923330"/>
          </a:xfrm>
          <a:prstGeom prst="rect">
            <a:avLst/>
          </a:prstGeom>
          <a:noFill/>
        </p:spPr>
        <p:txBody>
          <a:bodyPr wrap="square" rtlCol="0">
            <a:spAutoFit/>
          </a:bodyPr>
          <a:lstStyle/>
          <a:p>
            <a:r>
              <a:rPr lang="vi-VN"/>
              <a:t>Các DNS trợ giúp qua lại với nhau để dịch địa chỉ "IP" thành "tên" và ngược lại. Người sử dụng chỉ cần nhớ "tên", không cần phải nhớ địa chỉ IP (địa chỉ IP là những con số rất khó nhớ)</a:t>
            </a:r>
            <a:endParaRPr lang="en-US"/>
          </a:p>
        </p:txBody>
      </p:sp>
      <p:sp>
        <p:nvSpPr>
          <p:cNvPr id="8" name="TextBox 7"/>
          <p:cNvSpPr txBox="1"/>
          <p:nvPr/>
        </p:nvSpPr>
        <p:spPr>
          <a:xfrm>
            <a:off x="312057" y="3710464"/>
            <a:ext cx="2667000" cy="369332"/>
          </a:xfrm>
          <a:prstGeom prst="rect">
            <a:avLst/>
          </a:prstGeom>
          <a:noFill/>
        </p:spPr>
        <p:txBody>
          <a:bodyPr wrap="square" rtlCol="0">
            <a:spAutoFit/>
          </a:bodyPr>
          <a:lstStyle/>
          <a:p>
            <a:r>
              <a:rPr lang="en-US" b="1" u="sng" smtClean="0"/>
              <a:t>2.Chức năng</a:t>
            </a:r>
            <a:endParaRPr lang="en-US" b="1" u="sng"/>
          </a:p>
        </p:txBody>
      </p:sp>
    </p:spTree>
    <p:extLst>
      <p:ext uri="{BB962C8B-B14F-4D97-AF65-F5344CB8AC3E}">
        <p14:creationId xmlns:p14="http://schemas.microsoft.com/office/powerpoint/2010/main" val="260748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9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repeatCount="indefinite" fill="hold" display="0">
                  <p:stCondLst>
                    <p:cond delay="indefinite"/>
                  </p:stCondLst>
                </p:cTn>
                <p:tgtEl>
                  <p:spTgt spid="6"/>
                </p:tgtEl>
              </p:cMediaNode>
            </p:video>
          </p:childTnLst>
        </p:cTn>
      </p:par>
    </p:tnLst>
    <p:bldLst>
      <p:bldP spid="3" grpId="0"/>
      <p:bldP spid="4" grpId="0"/>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4572000" cy="369332"/>
          </a:xfrm>
          <a:prstGeom prst="rect">
            <a:avLst/>
          </a:prstGeom>
          <a:noFill/>
        </p:spPr>
        <p:txBody>
          <a:bodyPr wrap="square" rtlCol="0">
            <a:spAutoFit/>
          </a:bodyPr>
          <a:lstStyle/>
          <a:p>
            <a:r>
              <a:rPr lang="en-US" b="1" u="sng" smtClean="0"/>
              <a:t>3. Hoat động tổng quát DNS</a:t>
            </a:r>
            <a:endParaRPr lang="en-US" b="1" u="sng"/>
          </a:p>
        </p:txBody>
      </p:sp>
      <p:pic>
        <p:nvPicPr>
          <p:cNvPr id="3" name="HoatDongD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 y="1600200"/>
            <a:ext cx="9124950" cy="5257800"/>
          </a:xfrm>
          <a:prstGeom prst="rect">
            <a:avLst/>
          </a:prstGeom>
        </p:spPr>
      </p:pic>
    </p:spTree>
    <p:extLst>
      <p:ext uri="{BB962C8B-B14F-4D97-AF65-F5344CB8AC3E}">
        <p14:creationId xmlns:p14="http://schemas.microsoft.com/office/powerpoint/2010/main" val="5452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891" y="1091294"/>
            <a:ext cx="7590476" cy="1315745"/>
          </a:xfrm>
          <a:prstGeom prst="rect">
            <a:avLst/>
          </a:prstGeom>
          <a:noFill/>
        </p:spPr>
        <p:txBody>
          <a:bodyPr wrap="none" lIns="68580" tIns="34290" rIns="68580" bIns="34290">
            <a:spAutoFit/>
          </a:bodyPr>
          <a:lstStyle/>
          <a:p>
            <a:r>
              <a:rPr lang="en-US" sz="4050" dirty="0" err="1">
                <a:ln w="0"/>
                <a:solidFill>
                  <a:schemeClr val="accent1">
                    <a:lumMod val="50000"/>
                  </a:schemeClr>
                </a:solidFill>
                <a:effectLst>
                  <a:outerShdw blurRad="38100" dist="19050" dir="2700000" algn="tl" rotWithShape="0">
                    <a:schemeClr val="dk1">
                      <a:alpha val="40000"/>
                    </a:schemeClr>
                  </a:outerShdw>
                </a:effectLst>
              </a:rPr>
              <a:t>Các</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loại</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thông</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điệp</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trong</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quá</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trình</a:t>
            </a:r>
            <a:r>
              <a:rPr lang="en-US" sz="4050" dirty="0">
                <a:ln w="0"/>
                <a:solidFill>
                  <a:schemeClr val="accent1">
                    <a:lumMod val="50000"/>
                  </a:schemeClr>
                </a:solidFill>
                <a:effectLst>
                  <a:outerShdw blurRad="38100" dist="19050" dir="2700000" algn="tl" rotWithShape="0">
                    <a:schemeClr val="dk1">
                      <a:alpha val="40000"/>
                    </a:schemeClr>
                  </a:outerShdw>
                </a:effectLst>
              </a:rPr>
              <a:t> </a:t>
            </a:r>
            <a:br>
              <a:rPr lang="en-US" sz="4050" dirty="0">
                <a:ln w="0"/>
                <a:solidFill>
                  <a:schemeClr val="accent1">
                    <a:lumMod val="50000"/>
                  </a:schemeClr>
                </a:solidFill>
                <a:effectLst>
                  <a:outerShdw blurRad="38100" dist="19050" dir="2700000" algn="tl" rotWithShape="0">
                    <a:schemeClr val="dk1">
                      <a:alpha val="40000"/>
                    </a:schemeClr>
                  </a:outerShdw>
                </a:effectLst>
              </a:rPr>
            </a:br>
            <a:r>
              <a:rPr lang="en-US" sz="4050" dirty="0" err="1">
                <a:ln w="0"/>
                <a:solidFill>
                  <a:schemeClr val="accent1">
                    <a:lumMod val="50000"/>
                  </a:schemeClr>
                </a:solidFill>
                <a:effectLst>
                  <a:outerShdw blurRad="38100" dist="19050" dir="2700000" algn="tl" rotWithShape="0">
                    <a:schemeClr val="dk1">
                      <a:alpha val="40000"/>
                    </a:schemeClr>
                  </a:outerShdw>
                </a:effectLst>
              </a:rPr>
              <a:t>truy</a:t>
            </a:r>
            <a:r>
              <a:rPr lang="en-US" sz="4050" dirty="0">
                <a:ln w="0"/>
                <a:solidFill>
                  <a:schemeClr val="accent1">
                    <a:lumMod val="50000"/>
                  </a:schemeClr>
                </a:solidFill>
                <a:effectLst>
                  <a:outerShdw blurRad="38100" dist="19050" dir="2700000" algn="tl" rotWithShape="0">
                    <a:schemeClr val="dk1">
                      <a:alpha val="40000"/>
                    </a:schemeClr>
                  </a:outerShdw>
                </a:effectLst>
              </a:rPr>
              <a:t> </a:t>
            </a:r>
            <a:r>
              <a:rPr lang="en-US" sz="4050" dirty="0" err="1">
                <a:ln w="0"/>
                <a:solidFill>
                  <a:schemeClr val="accent1">
                    <a:lumMod val="50000"/>
                  </a:schemeClr>
                </a:solidFill>
                <a:effectLst>
                  <a:outerShdw blurRad="38100" dist="19050" dir="2700000" algn="tl" rotWithShape="0">
                    <a:schemeClr val="dk1">
                      <a:alpha val="40000"/>
                    </a:schemeClr>
                  </a:outerShdw>
                </a:effectLst>
              </a:rPr>
              <a:t>vấn</a:t>
            </a:r>
            <a:r>
              <a:rPr lang="en-US" sz="4050" dirty="0">
                <a:ln w="0"/>
                <a:solidFill>
                  <a:schemeClr val="accent1">
                    <a:lumMod val="50000"/>
                  </a:schemeClr>
                </a:solidFill>
                <a:effectLst>
                  <a:outerShdw blurRad="38100" dist="19050" dir="2700000" algn="tl" rotWithShape="0">
                    <a:schemeClr val="dk1">
                      <a:alpha val="40000"/>
                    </a:schemeClr>
                  </a:outerShdw>
                </a:effectLst>
              </a:rPr>
              <a:t> DNS</a:t>
            </a:r>
          </a:p>
        </p:txBody>
      </p:sp>
      <p:sp>
        <p:nvSpPr>
          <p:cNvPr id="6" name="Rectangle 5"/>
          <p:cNvSpPr/>
          <p:nvPr/>
        </p:nvSpPr>
        <p:spPr>
          <a:xfrm>
            <a:off x="511487" y="2400587"/>
            <a:ext cx="5631350" cy="1615827"/>
          </a:xfrm>
          <a:prstGeom prst="rect">
            <a:avLst/>
          </a:prstGeom>
          <a:noFill/>
        </p:spPr>
        <p:txBody>
          <a:bodyPr wrap="none" lIns="68580" tIns="34290" rIns="68580" bIns="34290">
            <a:spAutoFit/>
          </a:bodyPr>
          <a:lstStyle/>
          <a:p>
            <a:pPr marL="685800" indent="-685800">
              <a:buFont typeface="Arial" panose="020B0604020202020204" pitchFamily="34" charset="0"/>
              <a:buChar char="•"/>
            </a:pPr>
            <a:r>
              <a:rPr lang="en-US" sz="3000" dirty="0" err="1">
                <a:ln w="0"/>
                <a:effectLst>
                  <a:outerShdw blurRad="38100" dist="19050" dir="2700000" algn="tl" rotWithShape="0">
                    <a:schemeClr val="dk1">
                      <a:alpha val="40000"/>
                    </a:schemeClr>
                  </a:outerShdw>
                </a:effectLst>
              </a:rPr>
              <a:t>Thông</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điệp</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trong</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truy</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vấn</a:t>
            </a:r>
            <a:r>
              <a:rPr lang="en-US" sz="3000" dirty="0">
                <a:ln w="0"/>
                <a:effectLst>
                  <a:outerShdw blurRad="38100" dist="19050" dir="2700000" algn="tl" rotWithShape="0">
                    <a:schemeClr val="dk1">
                      <a:alpha val="40000"/>
                    </a:schemeClr>
                  </a:outerShdw>
                </a:effectLst>
              </a:rPr>
              <a:t> DNS</a:t>
            </a:r>
            <a:br>
              <a:rPr lang="en-US" sz="3000" dirty="0">
                <a:ln w="0"/>
                <a:effectLst>
                  <a:outerShdw blurRad="38100" dist="19050" dir="2700000" algn="tl" rotWithShape="0">
                    <a:schemeClr val="dk1">
                      <a:alpha val="40000"/>
                    </a:schemeClr>
                  </a:outerShdw>
                </a:effectLst>
              </a:rPr>
            </a:br>
            <a:r>
              <a:rPr lang="en-US" sz="3000" dirty="0">
                <a:ln w="0"/>
                <a:effectLst>
                  <a:outerShdw blurRad="38100" dist="19050" dir="2700000" algn="tl" rotWithShape="0">
                    <a:schemeClr val="dk1">
                      <a:alpha val="40000"/>
                    </a:schemeClr>
                  </a:outerShdw>
                </a:effectLst>
              </a:rPr>
              <a:t>* Query</a:t>
            </a:r>
            <a:br>
              <a:rPr lang="en-US" sz="3000" dirty="0">
                <a:ln w="0"/>
                <a:effectLst>
                  <a:outerShdw blurRad="38100" dist="19050" dir="2700000" algn="tl" rotWithShape="0">
                    <a:schemeClr val="dk1">
                      <a:alpha val="40000"/>
                    </a:schemeClr>
                  </a:outerShdw>
                </a:effectLst>
              </a:rPr>
            </a:br>
            <a:r>
              <a:rPr lang="en-US" sz="3000" dirty="0">
                <a:ln w="0"/>
                <a:effectLst>
                  <a:outerShdw blurRad="38100" dist="19050" dir="2700000" algn="tl" rotWithShape="0">
                    <a:schemeClr val="dk1">
                      <a:alpha val="40000"/>
                    </a:schemeClr>
                  </a:outerShdw>
                </a:effectLst>
              </a:rPr>
              <a:t>*Response</a:t>
            </a:r>
            <a:r>
              <a:rPr lang="en-US" sz="4050" dirty="0">
                <a:ln w="0"/>
                <a:effectLst>
                  <a:outerShdw blurRad="38100" dist="19050" dir="2700000" algn="tl" rotWithShape="0">
                    <a:schemeClr val="dk1">
                      <a:alpha val="40000"/>
                    </a:schemeClr>
                  </a:outerShdw>
                </a:effectLst>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442" y="4139796"/>
            <a:ext cx="5355419" cy="1440305"/>
          </a:xfrm>
          <a:prstGeom prst="rect">
            <a:avLst/>
          </a:prstGeom>
        </p:spPr>
      </p:pic>
    </p:spTree>
    <p:extLst>
      <p:ext uri="{BB962C8B-B14F-4D97-AF65-F5344CB8AC3E}">
        <p14:creationId xmlns:p14="http://schemas.microsoft.com/office/powerpoint/2010/main" val="3748714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42137" y="1157236"/>
            <a:ext cx="4771756" cy="692497"/>
          </a:xfrm>
          <a:prstGeom prst="rect">
            <a:avLst/>
          </a:prstGeom>
          <a:noFill/>
        </p:spPr>
        <p:txBody>
          <a:bodyPr wrap="none" lIns="68580" tIns="34290" rIns="68580" bIns="34290">
            <a:spAutoFit/>
          </a:bodyPr>
          <a:lstStyle/>
          <a:p>
            <a:pPr algn="ctr"/>
            <a:r>
              <a:rPr lang="en-US" sz="4050" dirty="0">
                <a:ln w="0"/>
                <a:solidFill>
                  <a:schemeClr val="accent1"/>
                </a:solidFill>
                <a:effectLst>
                  <a:outerShdw blurRad="38100" dist="25400" dir="5400000" algn="ctr" rotWithShape="0">
                    <a:srgbClr val="6E747A">
                      <a:alpha val="43000"/>
                    </a:srgbClr>
                  </a:outerShdw>
                </a:effectLst>
              </a:rPr>
              <a:t>DNS QUERY MESSAGE</a:t>
            </a:r>
          </a:p>
        </p:txBody>
      </p:sp>
      <p:sp>
        <p:nvSpPr>
          <p:cNvPr id="6" name="TextBox 5"/>
          <p:cNvSpPr txBox="1"/>
          <p:nvPr/>
        </p:nvSpPr>
        <p:spPr>
          <a:xfrm>
            <a:off x="830873" y="2024429"/>
            <a:ext cx="980718" cy="300082"/>
          </a:xfrm>
          <a:prstGeom prst="rect">
            <a:avLst/>
          </a:prstGeom>
          <a:noFill/>
        </p:spPr>
        <p:txBody>
          <a:bodyPr wrap="none" rtlCol="0">
            <a:spAutoFit/>
          </a:bodyPr>
          <a:lstStyle/>
          <a:p>
            <a:r>
              <a:rPr lang="en-US" sz="1350" dirty="0"/>
              <a:t>DNS Packet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165" y="1935427"/>
            <a:ext cx="4326740" cy="9000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51" y="3013564"/>
            <a:ext cx="2832032" cy="2987186"/>
          </a:xfrm>
          <a:prstGeom prst="rect">
            <a:avLst/>
          </a:prstGeom>
        </p:spPr>
      </p:pic>
    </p:spTree>
    <p:extLst>
      <p:ext uri="{BB962C8B-B14F-4D97-AF65-F5344CB8AC3E}">
        <p14:creationId xmlns:p14="http://schemas.microsoft.com/office/powerpoint/2010/main" val="386856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04" y="2080045"/>
            <a:ext cx="6031606" cy="37763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191" y="1091584"/>
            <a:ext cx="6211019" cy="805885"/>
          </a:xfrm>
          <a:prstGeom prst="rect">
            <a:avLst/>
          </a:prstGeom>
        </p:spPr>
      </p:pic>
    </p:spTree>
    <p:extLst>
      <p:ext uri="{BB962C8B-B14F-4D97-AF65-F5344CB8AC3E}">
        <p14:creationId xmlns:p14="http://schemas.microsoft.com/office/powerpoint/2010/main" val="397802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222" y="1091294"/>
            <a:ext cx="3758080" cy="692497"/>
          </a:xfrm>
          <a:prstGeom prst="rect">
            <a:avLst/>
          </a:prstGeom>
          <a:noFill/>
        </p:spPr>
        <p:txBody>
          <a:bodyPr wrap="none" lIns="68580" tIns="34290" rIns="68580" bIns="34290">
            <a:spAutoFit/>
          </a:bodyPr>
          <a:lstStyle/>
          <a:p>
            <a:pPr algn="ctr"/>
            <a:r>
              <a:rPr lang="en-US" sz="4050" dirty="0">
                <a:ln w="0"/>
                <a:solidFill>
                  <a:schemeClr val="accent1"/>
                </a:solidFill>
                <a:effectLst>
                  <a:outerShdw blurRad="38100" dist="25400" dir="5400000" algn="ctr" rotWithShape="0">
                    <a:srgbClr val="6E747A">
                      <a:alpha val="43000"/>
                    </a:srgbClr>
                  </a:outerShdw>
                </a:effectLst>
              </a:rPr>
              <a:t>DNS NAME FIELD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66" y="1938703"/>
            <a:ext cx="7181117" cy="3798278"/>
          </a:xfrm>
          <a:prstGeom prst="rect">
            <a:avLst/>
          </a:prstGeom>
        </p:spPr>
      </p:pic>
    </p:spTree>
    <p:extLst>
      <p:ext uri="{BB962C8B-B14F-4D97-AF65-F5344CB8AC3E}">
        <p14:creationId xmlns:p14="http://schemas.microsoft.com/office/powerpoint/2010/main" val="481485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2107" y="1038540"/>
            <a:ext cx="2404569" cy="692497"/>
          </a:xfrm>
          <a:prstGeom prst="rect">
            <a:avLst/>
          </a:prstGeom>
          <a:noFill/>
        </p:spPr>
        <p:txBody>
          <a:bodyPr wrap="none" lIns="68580" tIns="34290" rIns="68580" bIns="34290">
            <a:spAutoFit/>
          </a:bodyPr>
          <a:lstStyle/>
          <a:p>
            <a:pPr algn="ctr"/>
            <a:r>
              <a:rPr lang="en-US" sz="4050" dirty="0">
                <a:ln w="0"/>
                <a:solidFill>
                  <a:schemeClr val="accent1"/>
                </a:solidFill>
                <a:effectLst>
                  <a:outerShdw blurRad="38100" dist="25400" dir="5400000" algn="ctr" rotWithShape="0">
                    <a:srgbClr val="6E747A">
                      <a:alpha val="43000"/>
                    </a:srgbClr>
                  </a:outerShdw>
                </a:effectLst>
              </a:rPr>
              <a:t>THE FLAGS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731038"/>
            <a:ext cx="7121769" cy="3972972"/>
          </a:xfrm>
          <a:prstGeom prst="rect">
            <a:avLst/>
          </a:prstGeom>
        </p:spPr>
      </p:pic>
    </p:spTree>
    <p:extLst>
      <p:ext uri="{BB962C8B-B14F-4D97-AF65-F5344CB8AC3E}">
        <p14:creationId xmlns:p14="http://schemas.microsoft.com/office/powerpoint/2010/main" val="34846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173DFB-509B-4173-92C0-16EA9752C0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Half-circle picture with accent arcs</Template>
  <TotalTime>0</TotalTime>
  <Words>2006</Words>
  <Application>Microsoft Office PowerPoint</Application>
  <PresentationFormat>On-screen Show (4:3)</PresentationFormat>
  <Paragraphs>236</Paragraphs>
  <Slides>24</Slides>
  <Notes>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2016-12-17T09:30:32Z</dcterms:created>
  <dcterms:modified xsi:type="dcterms:W3CDTF">2016-12-21T13:50:19Z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TC020116429991</vt:lpwstr>
  </property>
</Properties>
</file>